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3" r:id="rId17"/>
    <p:sldId id="274" r:id="rId18"/>
    <p:sldId id="287" r:id="rId19"/>
    <p:sldId id="288" r:id="rId20"/>
    <p:sldId id="290" r:id="rId21"/>
    <p:sldId id="289" r:id="rId22"/>
    <p:sldId id="291" r:id="rId23"/>
    <p:sldId id="292" r:id="rId24"/>
    <p:sldId id="275" r:id="rId25"/>
    <p:sldId id="293" r:id="rId26"/>
    <p:sldId id="295" r:id="rId27"/>
    <p:sldId id="296" r:id="rId28"/>
    <p:sldId id="294" r:id="rId29"/>
    <p:sldId id="276" r:id="rId30"/>
    <p:sldId id="277" r:id="rId31"/>
    <p:sldId id="278" r:id="rId32"/>
    <p:sldId id="282" r:id="rId33"/>
    <p:sldId id="279" r:id="rId34"/>
    <p:sldId id="280" r:id="rId35"/>
    <p:sldId id="281" r:id="rId36"/>
    <p:sldId id="283" r:id="rId37"/>
    <p:sldId id="284" r:id="rId38"/>
    <p:sldId id="285" r:id="rId39"/>
    <p:sldId id="28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7D60D82-AF47-4A17-A23D-3CD6B032356A}" type="datetimeFigureOut">
              <a:rPr lang="en-US" smtClean="0"/>
              <a:t>12/2/2015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5955219-4F55-4ED9-8395-7F5BD4F412E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D60D82-AF47-4A17-A23D-3CD6B032356A}"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55219-4F55-4ED9-8395-7F5BD4F412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D60D82-AF47-4A17-A23D-3CD6B032356A}"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55219-4F55-4ED9-8395-7F5BD4F412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D60D82-AF47-4A17-A23D-3CD6B032356A}"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55219-4F55-4ED9-8395-7F5BD4F412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D60D82-AF47-4A17-A23D-3CD6B032356A}"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55219-4F55-4ED9-8395-7F5BD4F412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7D60D82-AF47-4A17-A23D-3CD6B032356A}"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55219-4F55-4ED9-8395-7F5BD4F412E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D60D82-AF47-4A17-A23D-3CD6B032356A}"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55219-4F55-4ED9-8395-7F5BD4F412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D60D82-AF47-4A17-A23D-3CD6B032356A}"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55219-4F55-4ED9-8395-7F5BD4F412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60D82-AF47-4A17-A23D-3CD6B032356A}"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55219-4F55-4ED9-8395-7F5BD4F412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D60D82-AF47-4A17-A23D-3CD6B032356A}" type="datetimeFigureOut">
              <a:rPr lang="en-US" smtClean="0"/>
              <a:t>12/2/2015</a:t>
            </a:fld>
            <a:endParaRPr lang="en-US"/>
          </a:p>
        </p:txBody>
      </p:sp>
      <p:sp>
        <p:nvSpPr>
          <p:cNvPr id="7" name="Slide Number Placeholder 6"/>
          <p:cNvSpPr>
            <a:spLocks noGrp="1"/>
          </p:cNvSpPr>
          <p:nvPr>
            <p:ph type="sldNum" sz="quarter" idx="12"/>
          </p:nvPr>
        </p:nvSpPr>
        <p:spPr/>
        <p:txBody>
          <a:bodyPr/>
          <a:lstStyle/>
          <a:p>
            <a:fld id="{45955219-4F55-4ED9-8395-7F5BD4F412E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D60D82-AF47-4A17-A23D-3CD6B032356A}" type="datetimeFigureOut">
              <a:rPr lang="en-US" smtClean="0"/>
              <a:t>12/2/2015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5955219-4F55-4ED9-8395-7F5BD4F412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7D60D82-AF47-4A17-A23D-3CD6B032356A}" type="datetimeFigureOut">
              <a:rPr lang="en-US" smtClean="0"/>
              <a:t>12/2/2015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5955219-4F55-4ED9-8395-7F5BD4F412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Talking Points With Families</a:t>
            </a:r>
            <a:endParaRPr lang="en-US" dirty="0"/>
          </a:p>
        </p:txBody>
      </p:sp>
      <p:sp>
        <p:nvSpPr>
          <p:cNvPr id="3" name="Subtitle 2"/>
          <p:cNvSpPr>
            <a:spLocks noGrp="1"/>
          </p:cNvSpPr>
          <p:nvPr>
            <p:ph type="subTitle" idx="1"/>
          </p:nvPr>
        </p:nvSpPr>
        <p:spPr/>
        <p:txBody>
          <a:bodyPr/>
          <a:lstStyle/>
          <a:p>
            <a:r>
              <a:rPr lang="en-US" dirty="0" smtClean="0"/>
              <a:t>Rebecca </a:t>
            </a:r>
            <a:r>
              <a:rPr lang="en-US" dirty="0" err="1" smtClean="0"/>
              <a:t>Semke</a:t>
            </a:r>
            <a:endParaRPr lang="en-US" dirty="0" smtClean="0"/>
          </a:p>
          <a:p>
            <a:r>
              <a:rPr lang="en-US" dirty="0" smtClean="0"/>
              <a:t>Barb Weber</a:t>
            </a:r>
            <a:endParaRPr lang="en-US" dirty="0"/>
          </a:p>
        </p:txBody>
      </p:sp>
    </p:spTree>
    <p:extLst>
      <p:ext uri="{BB962C8B-B14F-4D97-AF65-F5344CB8AC3E}">
        <p14:creationId xmlns:p14="http://schemas.microsoft.com/office/powerpoint/2010/main" val="2684247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Connor’s Background</a:t>
            </a:r>
            <a:endParaRPr lang="en-US" dirty="0"/>
          </a:p>
        </p:txBody>
      </p:sp>
      <p:sp>
        <p:nvSpPr>
          <p:cNvPr id="3" name="Content Placeholder 2"/>
          <p:cNvSpPr>
            <a:spLocks noGrp="1"/>
          </p:cNvSpPr>
          <p:nvPr>
            <p:ph idx="1"/>
          </p:nvPr>
        </p:nvSpPr>
        <p:spPr/>
        <p:txBody>
          <a:bodyPr/>
          <a:lstStyle/>
          <a:p>
            <a:r>
              <a:rPr lang="en-US" dirty="0" smtClean="0"/>
              <a:t>Diagnosis of Cerebral Palsy</a:t>
            </a:r>
          </a:p>
          <a:p>
            <a:r>
              <a:rPr lang="en-US" dirty="0" smtClean="0"/>
              <a:t>At age 2, he had approximately 2-3 words</a:t>
            </a:r>
          </a:p>
          <a:p>
            <a:r>
              <a:rPr lang="en-US" dirty="0" smtClean="0"/>
              <a:t>Little babble, few sounds in general</a:t>
            </a:r>
          </a:p>
          <a:p>
            <a:r>
              <a:rPr lang="en-US" dirty="0" smtClean="0"/>
              <a:t>Had gross and fine motor difficulties associated with cerebral palsy</a:t>
            </a:r>
          </a:p>
          <a:p>
            <a:r>
              <a:rPr lang="en-US" dirty="0" smtClean="0"/>
              <a:t>Family was highly involved with his care</a:t>
            </a:r>
            <a:endParaRPr lang="en-US" dirty="0"/>
          </a:p>
        </p:txBody>
      </p:sp>
    </p:spTree>
    <p:extLst>
      <p:ext uri="{BB962C8B-B14F-4D97-AF65-F5344CB8AC3E}">
        <p14:creationId xmlns:p14="http://schemas.microsoft.com/office/powerpoint/2010/main" val="2181297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sp>
        <p:nvSpPr>
          <p:cNvPr id="3" name="Content Placeholder 2"/>
          <p:cNvSpPr>
            <a:spLocks noGrp="1"/>
          </p:cNvSpPr>
          <p:nvPr>
            <p:ph idx="1"/>
          </p:nvPr>
        </p:nvSpPr>
        <p:spPr/>
        <p:txBody>
          <a:bodyPr/>
          <a:lstStyle/>
          <a:p>
            <a:r>
              <a:rPr lang="en-US" dirty="0" smtClean="0"/>
              <a:t>Introduced some pictures of preferred items</a:t>
            </a:r>
          </a:p>
          <a:p>
            <a:pPr lvl="1"/>
            <a:r>
              <a:rPr lang="en-US" dirty="0" smtClean="0"/>
              <a:t>Songs</a:t>
            </a:r>
          </a:p>
          <a:p>
            <a:pPr lvl="1"/>
            <a:r>
              <a:rPr lang="en-US" dirty="0" smtClean="0"/>
              <a:t>Cars, trucks, blocks</a:t>
            </a:r>
          </a:p>
          <a:p>
            <a:r>
              <a:rPr lang="en-US" dirty="0" smtClean="0"/>
              <a:t>Introduced some basic signs</a:t>
            </a:r>
          </a:p>
          <a:p>
            <a:pPr lvl="1"/>
            <a:r>
              <a:rPr lang="en-US" dirty="0" smtClean="0"/>
              <a:t>More, done</a:t>
            </a:r>
          </a:p>
          <a:p>
            <a:pPr lvl="1"/>
            <a:r>
              <a:rPr lang="en-US" dirty="0" smtClean="0"/>
              <a:t>Open, go</a:t>
            </a:r>
            <a:endParaRPr lang="en-US" dirty="0"/>
          </a:p>
        </p:txBody>
      </p:sp>
    </p:spTree>
    <p:extLst>
      <p:ext uri="{BB962C8B-B14F-4D97-AF65-F5344CB8AC3E}">
        <p14:creationId xmlns:p14="http://schemas.microsoft.com/office/powerpoint/2010/main" val="1979651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Moving to switches and other forms of Assistive technology</a:t>
            </a:r>
            <a:endParaRPr lang="en-US" dirty="0"/>
          </a:p>
        </p:txBody>
      </p:sp>
      <p:sp>
        <p:nvSpPr>
          <p:cNvPr id="3" name="Content Placeholder 2"/>
          <p:cNvSpPr>
            <a:spLocks noGrp="1"/>
          </p:cNvSpPr>
          <p:nvPr>
            <p:ph idx="1"/>
          </p:nvPr>
        </p:nvSpPr>
        <p:spPr>
          <a:xfrm>
            <a:off x="1043492" y="2323652"/>
            <a:ext cx="6777317" cy="3619948"/>
          </a:xfrm>
        </p:spPr>
        <p:txBody>
          <a:bodyPr>
            <a:normAutofit lnSpcReduction="10000"/>
          </a:bodyPr>
          <a:lstStyle/>
          <a:p>
            <a:r>
              <a:rPr lang="en-US" dirty="0" smtClean="0"/>
              <a:t>Connor’s family was skeptical of Connor’s ability to use pictures/signs to communicate</a:t>
            </a:r>
          </a:p>
          <a:p>
            <a:r>
              <a:rPr lang="en-US" dirty="0" smtClean="0"/>
              <a:t>The therapist had to get some buy-in before the family was willing to explore other forms of assistive technology</a:t>
            </a:r>
          </a:p>
          <a:p>
            <a:r>
              <a:rPr lang="en-US" dirty="0" smtClean="0"/>
              <a:t>Started with some simple switches – Big Mack – to give Connor a way to get attention and participate in repetitive lines of songs/books</a:t>
            </a:r>
          </a:p>
        </p:txBody>
      </p:sp>
    </p:spTree>
    <p:extLst>
      <p:ext uri="{BB962C8B-B14F-4D97-AF65-F5344CB8AC3E}">
        <p14:creationId xmlns:p14="http://schemas.microsoft.com/office/powerpoint/2010/main" val="2078086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what the family has</a:t>
            </a:r>
            <a:endParaRPr lang="en-US" dirty="0"/>
          </a:p>
        </p:txBody>
      </p:sp>
      <p:sp>
        <p:nvSpPr>
          <p:cNvPr id="3" name="Content Placeholder 2"/>
          <p:cNvSpPr>
            <a:spLocks noGrp="1"/>
          </p:cNvSpPr>
          <p:nvPr>
            <p:ph idx="1"/>
          </p:nvPr>
        </p:nvSpPr>
        <p:spPr/>
        <p:txBody>
          <a:bodyPr/>
          <a:lstStyle/>
          <a:p>
            <a:r>
              <a:rPr lang="en-US" dirty="0" smtClean="0"/>
              <a:t>Connor loved family’s iPad – explored some free communication apps on the iPad</a:t>
            </a:r>
          </a:p>
          <a:p>
            <a:pPr lvl="1"/>
            <a:r>
              <a:rPr lang="en-US" dirty="0" smtClean="0"/>
              <a:t>Sounding Board</a:t>
            </a:r>
          </a:p>
          <a:p>
            <a:pPr lvl="1"/>
            <a:r>
              <a:rPr lang="en-US" dirty="0" smtClean="0"/>
              <a:t>Go Talk Now Free</a:t>
            </a:r>
            <a:endParaRPr lang="en-US" dirty="0"/>
          </a:p>
        </p:txBody>
      </p:sp>
    </p:spTree>
    <p:extLst>
      <p:ext uri="{BB962C8B-B14F-4D97-AF65-F5344CB8AC3E}">
        <p14:creationId xmlns:p14="http://schemas.microsoft.com/office/powerpoint/2010/main" val="1714923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Currently….</a:t>
            </a:r>
            <a:endParaRPr lang="en-US" dirty="0"/>
          </a:p>
        </p:txBody>
      </p:sp>
      <p:sp>
        <p:nvSpPr>
          <p:cNvPr id="3" name="Content Placeholder 2"/>
          <p:cNvSpPr>
            <a:spLocks noGrp="1"/>
          </p:cNvSpPr>
          <p:nvPr>
            <p:ph idx="1"/>
          </p:nvPr>
        </p:nvSpPr>
        <p:spPr/>
        <p:txBody>
          <a:bodyPr>
            <a:normAutofit lnSpcReduction="10000"/>
          </a:bodyPr>
          <a:lstStyle/>
          <a:p>
            <a:r>
              <a:rPr lang="en-US" dirty="0" smtClean="0"/>
              <a:t>Connor is almost 4.</a:t>
            </a:r>
          </a:p>
          <a:p>
            <a:r>
              <a:rPr lang="en-US" dirty="0" smtClean="0"/>
              <a:t>He has developed much more sophisticated speech capabilities and does not require augmentation the majority of the time at home.</a:t>
            </a:r>
          </a:p>
          <a:p>
            <a:r>
              <a:rPr lang="en-US" dirty="0" smtClean="0"/>
              <a:t>He is waiting to receive an Accent 1000 device from PRC to supplement his speech capabilities mainly in educational and community settings.</a:t>
            </a:r>
            <a:endParaRPr lang="en-US" dirty="0"/>
          </a:p>
        </p:txBody>
      </p:sp>
    </p:spTree>
    <p:extLst>
      <p:ext uri="{BB962C8B-B14F-4D97-AF65-F5344CB8AC3E}">
        <p14:creationId xmlns:p14="http://schemas.microsoft.com/office/powerpoint/2010/main" val="3522070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 points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Start with what you have and explain the rationale to the family.</a:t>
            </a:r>
          </a:p>
          <a:p>
            <a:r>
              <a:rPr lang="en-US" dirty="0" smtClean="0"/>
              <a:t>Read the family’s nonverbal cues – some families need to see some evidence of understanding/use before being willing to explore the next stage of AT.</a:t>
            </a:r>
          </a:p>
          <a:p>
            <a:pPr lvl="1"/>
            <a:r>
              <a:rPr lang="en-US" dirty="0" smtClean="0"/>
              <a:t>Trials of devices/systems are important.  They give the family a true feel for how their child can interact with the device/system.</a:t>
            </a:r>
            <a:endParaRPr lang="en-US" dirty="0"/>
          </a:p>
          <a:p>
            <a:r>
              <a:rPr lang="en-US" dirty="0" smtClean="0"/>
              <a:t>Use what the family has (iPad) even if that is not the “ending point” for AT.</a:t>
            </a:r>
          </a:p>
          <a:p>
            <a:endParaRPr lang="en-US" dirty="0"/>
          </a:p>
        </p:txBody>
      </p:sp>
    </p:spTree>
    <p:extLst>
      <p:ext uri="{BB962C8B-B14F-4D97-AF65-F5344CB8AC3E}">
        <p14:creationId xmlns:p14="http://schemas.microsoft.com/office/powerpoint/2010/main" val="1794817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 points cont’d</a:t>
            </a:r>
            <a:endParaRPr lang="en-US" dirty="0"/>
          </a:p>
        </p:txBody>
      </p:sp>
      <p:sp>
        <p:nvSpPr>
          <p:cNvPr id="3" name="Content Placeholder 2"/>
          <p:cNvSpPr>
            <a:spLocks noGrp="1"/>
          </p:cNvSpPr>
          <p:nvPr>
            <p:ph idx="1"/>
          </p:nvPr>
        </p:nvSpPr>
        <p:spPr/>
        <p:txBody>
          <a:bodyPr>
            <a:normAutofit/>
          </a:bodyPr>
          <a:lstStyle/>
          <a:p>
            <a:r>
              <a:rPr lang="en-US" dirty="0" smtClean="0"/>
              <a:t>As the family started to see that Connor could use various pieces of technology to support his communication, they realized that they needed more features (greater vocabulary capabilities, better ways for their son to access technology for communication, etc.)</a:t>
            </a:r>
          </a:p>
          <a:p>
            <a:r>
              <a:rPr lang="en-US" dirty="0" smtClean="0"/>
              <a:t>This was the doorway to their willingness to explore new types of AAC.</a:t>
            </a:r>
            <a:endParaRPr lang="en-US" dirty="0"/>
          </a:p>
        </p:txBody>
      </p:sp>
    </p:spTree>
    <p:extLst>
      <p:ext uri="{BB962C8B-B14F-4D97-AF65-F5344CB8AC3E}">
        <p14:creationId xmlns:p14="http://schemas.microsoft.com/office/powerpoint/2010/main" val="35039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Study - Bobby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550907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 Information</a:t>
            </a:r>
            <a:endParaRPr lang="en-US" dirty="0"/>
          </a:p>
        </p:txBody>
      </p:sp>
      <p:sp>
        <p:nvSpPr>
          <p:cNvPr id="5" name="Content Placeholder 4"/>
          <p:cNvSpPr>
            <a:spLocks noGrp="1"/>
          </p:cNvSpPr>
          <p:nvPr>
            <p:ph idx="1"/>
          </p:nvPr>
        </p:nvSpPr>
        <p:spPr/>
        <p:txBody>
          <a:bodyPr>
            <a:normAutofit lnSpcReduction="10000"/>
          </a:bodyPr>
          <a:lstStyle/>
          <a:p>
            <a:r>
              <a:rPr lang="en-US" dirty="0" smtClean="0"/>
              <a:t>Bobby was a child with CP with little mobility and imprecise, fisted hand control</a:t>
            </a:r>
          </a:p>
          <a:p>
            <a:r>
              <a:rPr lang="en-US" dirty="0" smtClean="0"/>
              <a:t>He was unable to use his index finger to activate a specific icon</a:t>
            </a:r>
          </a:p>
          <a:p>
            <a:r>
              <a:rPr lang="en-US" dirty="0" smtClean="0"/>
              <a:t>Batting at screen could slide or activate depending upon the app</a:t>
            </a:r>
          </a:p>
          <a:p>
            <a:r>
              <a:rPr lang="en-US" dirty="0" smtClean="0"/>
              <a:t>Positioning was important for technology use</a:t>
            </a:r>
          </a:p>
          <a:p>
            <a:pPr marL="68580" indent="0">
              <a:buNone/>
            </a:pPr>
            <a:endParaRPr lang="en-US" dirty="0" smtClean="0"/>
          </a:p>
        </p:txBody>
      </p:sp>
    </p:spTree>
    <p:extLst>
      <p:ext uri="{BB962C8B-B14F-4D97-AF65-F5344CB8AC3E}">
        <p14:creationId xmlns:p14="http://schemas.microsoft.com/office/powerpoint/2010/main" val="4136714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sp>
        <p:nvSpPr>
          <p:cNvPr id="3" name="Content Placeholder 2"/>
          <p:cNvSpPr>
            <a:spLocks noGrp="1"/>
          </p:cNvSpPr>
          <p:nvPr>
            <p:ph idx="1"/>
          </p:nvPr>
        </p:nvSpPr>
        <p:spPr/>
        <p:txBody>
          <a:bodyPr/>
          <a:lstStyle/>
          <a:p>
            <a:r>
              <a:rPr lang="en-US" dirty="0" smtClean="0"/>
              <a:t>Checked with family to gauge interest in eye gaze equipment</a:t>
            </a:r>
          </a:p>
          <a:p>
            <a:r>
              <a:rPr lang="en-US" dirty="0" smtClean="0"/>
              <a:t>Brought in consult to brain storm and have a second opinion</a:t>
            </a:r>
          </a:p>
          <a:p>
            <a:r>
              <a:rPr lang="en-US" dirty="0" smtClean="0"/>
              <a:t>Put in for equipment loan (took months to arrive!)</a:t>
            </a:r>
          </a:p>
          <a:p>
            <a:r>
              <a:rPr lang="en-US" dirty="0" smtClean="0"/>
              <a:t>Trialed device for a two weeks</a:t>
            </a:r>
            <a:endParaRPr lang="en-US" dirty="0"/>
          </a:p>
        </p:txBody>
      </p:sp>
    </p:spTree>
    <p:extLst>
      <p:ext uri="{BB962C8B-B14F-4D97-AF65-F5344CB8AC3E}">
        <p14:creationId xmlns:p14="http://schemas.microsoft.com/office/powerpoint/2010/main" val="22233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the Stage for Discussions around Assistive Technology</a:t>
            </a:r>
            <a:endParaRPr lang="en-US" dirty="0"/>
          </a:p>
        </p:txBody>
      </p:sp>
      <p:sp>
        <p:nvSpPr>
          <p:cNvPr id="3" name="Content Placeholder 2"/>
          <p:cNvSpPr>
            <a:spLocks noGrp="1"/>
          </p:cNvSpPr>
          <p:nvPr>
            <p:ph idx="1"/>
          </p:nvPr>
        </p:nvSpPr>
        <p:spPr/>
        <p:txBody>
          <a:bodyPr/>
          <a:lstStyle/>
          <a:p>
            <a:r>
              <a:rPr lang="en-US" dirty="0" smtClean="0"/>
              <a:t>First visit</a:t>
            </a:r>
          </a:p>
          <a:p>
            <a:pPr lvl="1"/>
            <a:r>
              <a:rPr lang="en-US" dirty="0" smtClean="0"/>
              <a:t>Discuss the difference between speech and language</a:t>
            </a:r>
          </a:p>
          <a:p>
            <a:pPr lvl="1"/>
            <a:r>
              <a:rPr lang="en-US" dirty="0" smtClean="0"/>
              <a:t>Discuss the possible use of sign or picture use and the benefits for using these “other” language modes to promote development and speech</a:t>
            </a:r>
          </a:p>
          <a:p>
            <a:pPr lvl="1"/>
            <a:r>
              <a:rPr lang="en-US" dirty="0" smtClean="0"/>
              <a:t>Discuss the importance of language development</a:t>
            </a:r>
          </a:p>
        </p:txBody>
      </p:sp>
    </p:spTree>
    <p:extLst>
      <p:ext uri="{BB962C8B-B14F-4D97-AF65-F5344CB8AC3E}">
        <p14:creationId xmlns:p14="http://schemas.microsoft.com/office/powerpoint/2010/main" val="6540445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normAutofit fontScale="92500"/>
          </a:bodyPr>
          <a:lstStyle/>
          <a:p>
            <a:r>
              <a:rPr lang="en-US" dirty="0" smtClean="0"/>
              <a:t>Family decided against device</a:t>
            </a:r>
          </a:p>
          <a:p>
            <a:r>
              <a:rPr lang="en-US" dirty="0" smtClean="0"/>
              <a:t>Family had concerns that the technology would be outdated as devices are typically approved every 5-7 years</a:t>
            </a:r>
          </a:p>
          <a:p>
            <a:r>
              <a:rPr lang="en-US" dirty="0" smtClean="0"/>
              <a:t>Family had concerns that needs now would not be the child’s needs in the future </a:t>
            </a:r>
          </a:p>
          <a:p>
            <a:r>
              <a:rPr lang="en-US" dirty="0" smtClean="0"/>
              <a:t>Family was surprised by learning curve and lack to immediate expansion into things Bobby could not say</a:t>
            </a:r>
          </a:p>
        </p:txBody>
      </p:sp>
    </p:spTree>
    <p:extLst>
      <p:ext uri="{BB962C8B-B14F-4D97-AF65-F5344CB8AC3E}">
        <p14:creationId xmlns:p14="http://schemas.microsoft.com/office/powerpoint/2010/main" val="1901845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Talking Points</a:t>
            </a:r>
            <a:endParaRPr lang="en-US" dirty="0"/>
          </a:p>
        </p:txBody>
      </p:sp>
      <p:sp>
        <p:nvSpPr>
          <p:cNvPr id="5" name="Content Placeholder 4"/>
          <p:cNvSpPr>
            <a:spLocks noGrp="1"/>
          </p:cNvSpPr>
          <p:nvPr>
            <p:ph idx="1"/>
          </p:nvPr>
        </p:nvSpPr>
        <p:spPr/>
        <p:txBody>
          <a:bodyPr>
            <a:normAutofit lnSpcReduction="10000"/>
          </a:bodyPr>
          <a:lstStyle/>
          <a:p>
            <a:r>
              <a:rPr lang="en-US" dirty="0" smtClean="0"/>
              <a:t>Cons:</a:t>
            </a:r>
          </a:p>
          <a:p>
            <a:r>
              <a:rPr lang="en-US" dirty="0" smtClean="0"/>
              <a:t>This is really hard work and has a big learning curve</a:t>
            </a:r>
          </a:p>
          <a:p>
            <a:r>
              <a:rPr lang="en-US" dirty="0" smtClean="0"/>
              <a:t>The wait was 3-4 months and the trial allowed was only 2 weeks</a:t>
            </a:r>
          </a:p>
          <a:p>
            <a:r>
              <a:rPr lang="en-US" dirty="0" smtClean="0"/>
              <a:t>Parents were responsible for most of the programming and data collection</a:t>
            </a:r>
          </a:p>
          <a:p>
            <a:r>
              <a:rPr lang="en-US" dirty="0" smtClean="0"/>
              <a:t>Like all tools, it takes time and work to use them to the child’s advantage</a:t>
            </a:r>
            <a:endParaRPr lang="en-US" dirty="0"/>
          </a:p>
        </p:txBody>
      </p:sp>
    </p:spTree>
    <p:extLst>
      <p:ext uri="{BB962C8B-B14F-4D97-AF65-F5344CB8AC3E}">
        <p14:creationId xmlns:p14="http://schemas.microsoft.com/office/powerpoint/2010/main" val="1337628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continued</a:t>
            </a:r>
            <a:endParaRPr lang="en-US" dirty="0"/>
          </a:p>
        </p:txBody>
      </p:sp>
      <p:sp>
        <p:nvSpPr>
          <p:cNvPr id="3" name="Content Placeholder 2"/>
          <p:cNvSpPr>
            <a:spLocks noGrp="1"/>
          </p:cNvSpPr>
          <p:nvPr>
            <p:ph idx="1"/>
          </p:nvPr>
        </p:nvSpPr>
        <p:spPr/>
        <p:txBody>
          <a:bodyPr/>
          <a:lstStyle/>
          <a:p>
            <a:r>
              <a:rPr lang="en-US" dirty="0" smtClean="0"/>
              <a:t>Pros:</a:t>
            </a:r>
          </a:p>
          <a:p>
            <a:r>
              <a:rPr lang="en-US" dirty="0" smtClean="0"/>
              <a:t>Parents are now informed consumers</a:t>
            </a:r>
          </a:p>
          <a:p>
            <a:r>
              <a:rPr lang="en-US" dirty="0" smtClean="0"/>
              <a:t>Parents are able to make better decisions in the future as needs become defined for Bobby</a:t>
            </a:r>
          </a:p>
          <a:p>
            <a:r>
              <a:rPr lang="en-US" dirty="0" smtClean="0"/>
              <a:t>Team does not have to “wonder” how AAC might help; we have our data</a:t>
            </a:r>
          </a:p>
          <a:p>
            <a:endParaRPr lang="en-US" dirty="0"/>
          </a:p>
        </p:txBody>
      </p:sp>
    </p:spTree>
    <p:extLst>
      <p:ext uri="{BB962C8B-B14F-4D97-AF65-F5344CB8AC3E}">
        <p14:creationId xmlns:p14="http://schemas.microsoft.com/office/powerpoint/2010/main" val="265761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normAutofit fontScale="92500"/>
          </a:bodyPr>
          <a:lstStyle/>
          <a:p>
            <a:r>
              <a:rPr lang="en-US" dirty="0" smtClean="0"/>
              <a:t>Help parents better understand pros and cons up front.  </a:t>
            </a:r>
          </a:p>
          <a:p>
            <a:r>
              <a:rPr lang="en-US" dirty="0" smtClean="0"/>
              <a:t>Be aware of how parent’s hope that the AAC will change their child’s communication and present a balanced view.</a:t>
            </a:r>
          </a:p>
          <a:p>
            <a:r>
              <a:rPr lang="en-US" dirty="0" smtClean="0"/>
              <a:t>A child’s communication problems don’t magically disappear with a device. The problems will continue to interface with AAC.</a:t>
            </a:r>
            <a:endParaRPr lang="en-US" dirty="0"/>
          </a:p>
        </p:txBody>
      </p:sp>
    </p:spTree>
    <p:extLst>
      <p:ext uri="{BB962C8B-B14F-4D97-AF65-F5344CB8AC3E}">
        <p14:creationId xmlns:p14="http://schemas.microsoft.com/office/powerpoint/2010/main" val="2026873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Studies Perdue U.</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28075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Presented principles of </a:t>
            </a:r>
            <a:r>
              <a:rPr lang="en-US" dirty="0" err="1" smtClean="0"/>
              <a:t>Speakall</a:t>
            </a:r>
            <a:r>
              <a:rPr lang="en-US" dirty="0" smtClean="0"/>
              <a:t> at ASHA,2015</a:t>
            </a:r>
            <a:endParaRPr lang="en-US" dirty="0"/>
          </a:p>
        </p:txBody>
      </p:sp>
      <p:sp>
        <p:nvSpPr>
          <p:cNvPr id="5" name="Content Placeholder 4"/>
          <p:cNvSpPr>
            <a:spLocks noGrp="1"/>
          </p:cNvSpPr>
          <p:nvPr>
            <p:ph idx="1"/>
          </p:nvPr>
        </p:nvSpPr>
        <p:spPr/>
        <p:txBody>
          <a:bodyPr/>
          <a:lstStyle/>
          <a:p>
            <a:r>
              <a:rPr lang="en-US" dirty="0" smtClean="0"/>
              <a:t>In their studies, studied children diagnosed with autism</a:t>
            </a:r>
          </a:p>
          <a:p>
            <a:r>
              <a:rPr lang="en-US" dirty="0" smtClean="0"/>
              <a:t>App begins with very basic icon use on an </a:t>
            </a:r>
            <a:r>
              <a:rPr lang="en-US" dirty="0" err="1" smtClean="0"/>
              <a:t>iPad</a:t>
            </a:r>
            <a:endParaRPr lang="en-US" dirty="0" smtClean="0"/>
          </a:p>
          <a:p>
            <a:r>
              <a:rPr lang="en-US" dirty="0" smtClean="0"/>
              <a:t>Goes into evidence based protocol in partner with PECS development </a:t>
            </a:r>
          </a:p>
          <a:p>
            <a:r>
              <a:rPr lang="en-US" dirty="0" smtClean="0"/>
              <a:t>Expands into shared activities such as reading a story and playing a game</a:t>
            </a:r>
            <a:endParaRPr lang="en-US" dirty="0"/>
          </a:p>
        </p:txBody>
      </p:sp>
    </p:spTree>
    <p:extLst>
      <p:ext uri="{BB962C8B-B14F-4D97-AF65-F5344CB8AC3E}">
        <p14:creationId xmlns:p14="http://schemas.microsoft.com/office/powerpoint/2010/main" val="2928686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a:t>
            </a:r>
            <a:endParaRPr lang="en-US" dirty="0"/>
          </a:p>
        </p:txBody>
      </p:sp>
      <p:sp>
        <p:nvSpPr>
          <p:cNvPr id="3" name="Content Placeholder 2"/>
          <p:cNvSpPr>
            <a:spLocks noGrp="1"/>
          </p:cNvSpPr>
          <p:nvPr>
            <p:ph idx="1"/>
          </p:nvPr>
        </p:nvSpPr>
        <p:spPr/>
        <p:txBody>
          <a:bodyPr/>
          <a:lstStyle/>
          <a:p>
            <a:r>
              <a:rPr lang="en-US" dirty="0" smtClean="0"/>
              <a:t>Cons</a:t>
            </a:r>
          </a:p>
          <a:p>
            <a:r>
              <a:rPr lang="en-US" dirty="0" smtClean="0"/>
              <a:t>Just one app and needs finger dexterity to use</a:t>
            </a:r>
          </a:p>
          <a:p>
            <a:r>
              <a:rPr lang="en-US" dirty="0" smtClean="0"/>
              <a:t>Feature match may not be what child needs</a:t>
            </a:r>
          </a:p>
          <a:p>
            <a:r>
              <a:rPr lang="en-US" dirty="0" smtClean="0"/>
              <a:t>Is not as robust as apps that have core vocabulary pages and pre-stored vocabulary</a:t>
            </a:r>
          </a:p>
        </p:txBody>
      </p:sp>
    </p:spTree>
    <p:extLst>
      <p:ext uri="{BB962C8B-B14F-4D97-AF65-F5344CB8AC3E}">
        <p14:creationId xmlns:p14="http://schemas.microsoft.com/office/powerpoint/2010/main" val="2353111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continued</a:t>
            </a:r>
            <a:endParaRPr lang="en-US" dirty="0"/>
          </a:p>
        </p:txBody>
      </p:sp>
      <p:sp>
        <p:nvSpPr>
          <p:cNvPr id="3" name="Content Placeholder 2"/>
          <p:cNvSpPr>
            <a:spLocks noGrp="1"/>
          </p:cNvSpPr>
          <p:nvPr>
            <p:ph idx="1"/>
          </p:nvPr>
        </p:nvSpPr>
        <p:spPr/>
        <p:txBody>
          <a:bodyPr/>
          <a:lstStyle/>
          <a:p>
            <a:r>
              <a:rPr lang="en-US" dirty="0" smtClean="0"/>
              <a:t>Pros</a:t>
            </a:r>
          </a:p>
          <a:p>
            <a:r>
              <a:rPr lang="en-US" dirty="0" smtClean="0"/>
              <a:t>Easy to use</a:t>
            </a:r>
          </a:p>
          <a:p>
            <a:r>
              <a:rPr lang="en-US" dirty="0" smtClean="0"/>
              <a:t>Protocol is evidence based</a:t>
            </a:r>
          </a:p>
          <a:p>
            <a:r>
              <a:rPr lang="en-US" dirty="0" smtClean="0"/>
              <a:t>Expands across many activities</a:t>
            </a:r>
          </a:p>
          <a:p>
            <a:r>
              <a:rPr lang="en-US" dirty="0" smtClean="0"/>
              <a:t>Low cost</a:t>
            </a:r>
          </a:p>
          <a:p>
            <a:r>
              <a:rPr lang="en-US" dirty="0" smtClean="0"/>
              <a:t>One “little” app can fit many needs, depending upon what the family wants</a:t>
            </a:r>
          </a:p>
          <a:p>
            <a:endParaRPr lang="en-US" dirty="0"/>
          </a:p>
        </p:txBody>
      </p:sp>
    </p:spTree>
    <p:extLst>
      <p:ext uri="{BB962C8B-B14F-4D97-AF65-F5344CB8AC3E}">
        <p14:creationId xmlns:p14="http://schemas.microsoft.com/office/powerpoint/2010/main" val="1299119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away points:</a:t>
            </a:r>
            <a:endParaRPr lang="en-US" dirty="0"/>
          </a:p>
        </p:txBody>
      </p:sp>
      <p:sp>
        <p:nvSpPr>
          <p:cNvPr id="3" name="Content Placeholder 2"/>
          <p:cNvSpPr>
            <a:spLocks noGrp="1"/>
          </p:cNvSpPr>
          <p:nvPr>
            <p:ph idx="1"/>
          </p:nvPr>
        </p:nvSpPr>
        <p:spPr/>
        <p:txBody>
          <a:bodyPr/>
          <a:lstStyle/>
          <a:p>
            <a:r>
              <a:rPr lang="en-US" dirty="0" smtClean="0"/>
              <a:t>App expanded with child’s skills</a:t>
            </a:r>
          </a:p>
          <a:p>
            <a:r>
              <a:rPr lang="en-US" dirty="0" smtClean="0"/>
              <a:t>What family’s in these studies really wanted were shared activities in daily routines, such as book time and family game night.</a:t>
            </a:r>
          </a:p>
          <a:p>
            <a:r>
              <a:rPr lang="en-US" dirty="0" smtClean="0"/>
              <a:t>Consider parent’s priorities and what they truly want from the AAC </a:t>
            </a:r>
          </a:p>
          <a:p>
            <a:endParaRPr lang="en-US" dirty="0"/>
          </a:p>
        </p:txBody>
      </p:sp>
    </p:spTree>
    <p:extLst>
      <p:ext uri="{BB962C8B-B14F-4D97-AF65-F5344CB8AC3E}">
        <p14:creationId xmlns:p14="http://schemas.microsoft.com/office/powerpoint/2010/main" val="3175661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Study - Jenny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982533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Language</a:t>
            </a:r>
            <a:endParaRPr lang="en-US" dirty="0"/>
          </a:p>
        </p:txBody>
      </p:sp>
      <p:sp>
        <p:nvSpPr>
          <p:cNvPr id="3" name="Content Placeholder 2"/>
          <p:cNvSpPr>
            <a:spLocks noGrp="1"/>
          </p:cNvSpPr>
          <p:nvPr>
            <p:ph idx="1"/>
          </p:nvPr>
        </p:nvSpPr>
        <p:spPr/>
        <p:txBody>
          <a:bodyPr>
            <a:normAutofit lnSpcReduction="10000"/>
          </a:bodyPr>
          <a:lstStyle/>
          <a:p>
            <a:r>
              <a:rPr lang="en-US" dirty="0" smtClean="0"/>
              <a:t>A system of communication used by a particular community or country</a:t>
            </a:r>
          </a:p>
          <a:p>
            <a:pPr lvl="1"/>
            <a:r>
              <a:rPr lang="en-US" dirty="0" smtClean="0"/>
              <a:t>Semantics – word meaning</a:t>
            </a:r>
          </a:p>
          <a:p>
            <a:pPr lvl="1"/>
            <a:r>
              <a:rPr lang="en-US" dirty="0" smtClean="0"/>
              <a:t>Morphology – word endings or beginnings that change meaning</a:t>
            </a:r>
          </a:p>
          <a:p>
            <a:pPr lvl="1"/>
            <a:r>
              <a:rPr lang="en-US" dirty="0" smtClean="0"/>
              <a:t>Syntax/grammar – combining words and ideas to share more sophisticated thoughts or stories</a:t>
            </a:r>
          </a:p>
          <a:p>
            <a:pPr lvl="1"/>
            <a:r>
              <a:rPr lang="en-US" dirty="0" smtClean="0"/>
              <a:t>Pragmatics – language use (social aspects of using language)</a:t>
            </a:r>
            <a:endParaRPr lang="en-US" dirty="0"/>
          </a:p>
        </p:txBody>
      </p:sp>
    </p:spTree>
    <p:extLst>
      <p:ext uri="{BB962C8B-B14F-4D97-AF65-F5344CB8AC3E}">
        <p14:creationId xmlns:p14="http://schemas.microsoft.com/office/powerpoint/2010/main" val="8392998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Jenny’s Background</a:t>
            </a:r>
            <a:endParaRPr lang="en-US" dirty="0"/>
          </a:p>
        </p:txBody>
      </p:sp>
      <p:sp>
        <p:nvSpPr>
          <p:cNvPr id="5" name="Content Placeholder 4"/>
          <p:cNvSpPr>
            <a:spLocks noGrp="1"/>
          </p:cNvSpPr>
          <p:nvPr>
            <p:ph idx="1"/>
          </p:nvPr>
        </p:nvSpPr>
        <p:spPr>
          <a:xfrm>
            <a:off x="1043492" y="2323652"/>
            <a:ext cx="6777317" cy="3848548"/>
          </a:xfrm>
        </p:spPr>
        <p:txBody>
          <a:bodyPr>
            <a:normAutofit fontScale="92500"/>
          </a:bodyPr>
          <a:lstStyle/>
          <a:p>
            <a:r>
              <a:rPr lang="en-US" dirty="0" smtClean="0"/>
              <a:t>No official diagnosis – presents similar to a child with cerebral palsy</a:t>
            </a:r>
          </a:p>
          <a:p>
            <a:r>
              <a:rPr lang="en-US" dirty="0" smtClean="0"/>
              <a:t>Some gross and fine motor concerns</a:t>
            </a:r>
          </a:p>
          <a:p>
            <a:pPr lvl="1"/>
            <a:r>
              <a:rPr lang="en-US" dirty="0" smtClean="0"/>
              <a:t>Crawls, but needs support to walk</a:t>
            </a:r>
          </a:p>
          <a:p>
            <a:pPr lvl="1"/>
            <a:r>
              <a:rPr lang="en-US" dirty="0" smtClean="0"/>
              <a:t>Some fine motor capabilities – can produce some signs</a:t>
            </a:r>
          </a:p>
          <a:p>
            <a:r>
              <a:rPr lang="en-US" dirty="0" smtClean="0"/>
              <a:t>Child has some sounds, but does not use them regularly in words</a:t>
            </a:r>
          </a:p>
          <a:p>
            <a:r>
              <a:rPr lang="en-US" dirty="0" smtClean="0"/>
              <a:t>Family does not trust doctors or therapists and has already been through several therapists</a:t>
            </a:r>
          </a:p>
          <a:p>
            <a:endParaRPr lang="en-US" dirty="0" smtClean="0"/>
          </a:p>
          <a:p>
            <a:endParaRPr lang="en-US" dirty="0" smtClean="0"/>
          </a:p>
        </p:txBody>
      </p:sp>
    </p:spTree>
    <p:extLst>
      <p:ext uri="{BB962C8B-B14F-4D97-AF65-F5344CB8AC3E}">
        <p14:creationId xmlns:p14="http://schemas.microsoft.com/office/powerpoint/2010/main" val="1849605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cont’d</a:t>
            </a:r>
            <a:endParaRPr lang="en-US" dirty="0"/>
          </a:p>
        </p:txBody>
      </p:sp>
      <p:sp>
        <p:nvSpPr>
          <p:cNvPr id="3" name="Content Placeholder 2"/>
          <p:cNvSpPr>
            <a:spLocks noGrp="1"/>
          </p:cNvSpPr>
          <p:nvPr>
            <p:ph idx="1"/>
          </p:nvPr>
        </p:nvSpPr>
        <p:spPr/>
        <p:txBody>
          <a:bodyPr>
            <a:normAutofit lnSpcReduction="10000"/>
          </a:bodyPr>
          <a:lstStyle/>
          <a:p>
            <a:r>
              <a:rPr lang="en-US" dirty="0"/>
              <a:t>Jenny expresses frustration in which </a:t>
            </a:r>
            <a:r>
              <a:rPr lang="en-US" dirty="0" smtClean="0"/>
              <a:t>she can </a:t>
            </a:r>
            <a:r>
              <a:rPr lang="en-US" dirty="0"/>
              <a:t>make herself throw up if not given what she wants </a:t>
            </a:r>
            <a:r>
              <a:rPr lang="en-US" dirty="0" smtClean="0"/>
              <a:t>or if she </a:t>
            </a:r>
            <a:r>
              <a:rPr lang="en-US" dirty="0"/>
              <a:t>is not </a:t>
            </a:r>
            <a:r>
              <a:rPr lang="en-US" dirty="0" smtClean="0"/>
              <a:t>understood</a:t>
            </a:r>
          </a:p>
          <a:p>
            <a:r>
              <a:rPr lang="en-US" dirty="0" smtClean="0"/>
              <a:t>Jenny </a:t>
            </a:r>
            <a:r>
              <a:rPr lang="en-US" dirty="0"/>
              <a:t>uses a combination of gestures (mainly pointing) and facial expressions to express communicative intent</a:t>
            </a:r>
          </a:p>
          <a:p>
            <a:r>
              <a:rPr lang="en-US" dirty="0"/>
              <a:t>Some maternal depression is expected and Dad works long hours outside of the home</a:t>
            </a:r>
          </a:p>
          <a:p>
            <a:endParaRPr lang="en-US" dirty="0"/>
          </a:p>
        </p:txBody>
      </p:sp>
    </p:spTree>
    <p:extLst>
      <p:ext uri="{BB962C8B-B14F-4D97-AF65-F5344CB8AC3E}">
        <p14:creationId xmlns:p14="http://schemas.microsoft.com/office/powerpoint/2010/main" val="16243115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Baby steps</a:t>
            </a:r>
            <a:endParaRPr lang="en-US" dirty="0"/>
          </a:p>
        </p:txBody>
      </p:sp>
      <p:sp>
        <p:nvSpPr>
          <p:cNvPr id="3" name="Content Placeholder 2"/>
          <p:cNvSpPr>
            <a:spLocks noGrp="1"/>
          </p:cNvSpPr>
          <p:nvPr>
            <p:ph idx="1"/>
          </p:nvPr>
        </p:nvSpPr>
        <p:spPr/>
        <p:txBody>
          <a:bodyPr>
            <a:normAutofit lnSpcReduction="10000"/>
          </a:bodyPr>
          <a:lstStyle/>
          <a:p>
            <a:r>
              <a:rPr lang="en-US" dirty="0" smtClean="0"/>
              <a:t>Family was open to signs – so taught family signs that were important to them</a:t>
            </a:r>
          </a:p>
          <a:p>
            <a:r>
              <a:rPr lang="en-US" dirty="0" smtClean="0"/>
              <a:t>Pictures for Jenny’s favorite TV shows were presented as this was a choice that mom was happy to provide to her daughter</a:t>
            </a:r>
          </a:p>
          <a:p>
            <a:r>
              <a:rPr lang="en-US" dirty="0" smtClean="0"/>
              <a:t>As she did well, family was open to learning more signs and to allow therapist to create picture boards for some of child’s favorite activities</a:t>
            </a:r>
            <a:endParaRPr lang="en-US" dirty="0"/>
          </a:p>
        </p:txBody>
      </p:sp>
    </p:spTree>
    <p:extLst>
      <p:ext uri="{BB962C8B-B14F-4D97-AF65-F5344CB8AC3E}">
        <p14:creationId xmlns:p14="http://schemas.microsoft.com/office/powerpoint/2010/main" val="9207310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Introduced concept of voice output</a:t>
            </a:r>
            <a:endParaRPr lang="en-US" dirty="0"/>
          </a:p>
        </p:txBody>
      </p:sp>
      <p:sp>
        <p:nvSpPr>
          <p:cNvPr id="3" name="Content Placeholder 2"/>
          <p:cNvSpPr>
            <a:spLocks noGrp="1"/>
          </p:cNvSpPr>
          <p:nvPr>
            <p:ph idx="1"/>
          </p:nvPr>
        </p:nvSpPr>
        <p:spPr/>
        <p:txBody>
          <a:bodyPr>
            <a:normAutofit lnSpcReduction="10000"/>
          </a:bodyPr>
          <a:lstStyle/>
          <a:p>
            <a:r>
              <a:rPr lang="en-US" dirty="0" smtClean="0"/>
              <a:t>Family had a Samsung tablet which Jenny liked to use – so therapist shared free communication apps</a:t>
            </a:r>
          </a:p>
          <a:p>
            <a:r>
              <a:rPr lang="en-US" dirty="0" smtClean="0"/>
              <a:t>Family had difficulty getting them to download</a:t>
            </a:r>
          </a:p>
          <a:p>
            <a:r>
              <a:rPr lang="en-US" dirty="0" smtClean="0"/>
              <a:t>Family was able to obtain a free iPhone so downloaded Sounding board</a:t>
            </a:r>
          </a:p>
          <a:p>
            <a:r>
              <a:rPr lang="en-US" dirty="0" smtClean="0"/>
              <a:t>Jenny did not like the touchscreen and was not as willing to use it</a:t>
            </a:r>
            <a:endParaRPr lang="en-US" dirty="0"/>
          </a:p>
        </p:txBody>
      </p:sp>
    </p:spTree>
    <p:extLst>
      <p:ext uri="{BB962C8B-B14F-4D97-AF65-F5344CB8AC3E}">
        <p14:creationId xmlns:p14="http://schemas.microsoft.com/office/powerpoint/2010/main" val="13950716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High-tech AT exploration</a:t>
            </a:r>
            <a:endParaRPr lang="en-US" dirty="0"/>
          </a:p>
        </p:txBody>
      </p:sp>
      <p:sp>
        <p:nvSpPr>
          <p:cNvPr id="3" name="Content Placeholder 2"/>
          <p:cNvSpPr>
            <a:spLocks noGrp="1"/>
          </p:cNvSpPr>
          <p:nvPr>
            <p:ph idx="1"/>
          </p:nvPr>
        </p:nvSpPr>
        <p:spPr/>
        <p:txBody>
          <a:bodyPr>
            <a:normAutofit lnSpcReduction="10000"/>
          </a:bodyPr>
          <a:lstStyle/>
          <a:p>
            <a:r>
              <a:rPr lang="en-US" dirty="0"/>
              <a:t>Therapist brought a </a:t>
            </a:r>
            <a:r>
              <a:rPr lang="en-US" dirty="0" err="1"/>
              <a:t>Dynavox</a:t>
            </a:r>
            <a:r>
              <a:rPr lang="en-US" dirty="0"/>
              <a:t> </a:t>
            </a:r>
            <a:r>
              <a:rPr lang="en-US" dirty="0" smtClean="0"/>
              <a:t>product </a:t>
            </a:r>
            <a:r>
              <a:rPr lang="en-US" dirty="0"/>
              <a:t>to demonstrate to family as Jenny was imitating two-sign and two-picture combinations as well as creating some </a:t>
            </a:r>
            <a:r>
              <a:rPr lang="en-US" dirty="0" smtClean="0"/>
              <a:t>spontaneously</a:t>
            </a:r>
          </a:p>
          <a:p>
            <a:r>
              <a:rPr lang="en-US" dirty="0" smtClean="0"/>
              <a:t>Jenny required some prompting to activate her desired areas</a:t>
            </a:r>
          </a:p>
          <a:p>
            <a:r>
              <a:rPr lang="en-US" dirty="0" smtClean="0"/>
              <a:t>Family was unsure of the layout of vocabulary (some in digital scenes)</a:t>
            </a:r>
            <a:endParaRPr lang="en-US" dirty="0"/>
          </a:p>
          <a:p>
            <a:endParaRPr lang="en-US" dirty="0"/>
          </a:p>
        </p:txBody>
      </p:sp>
    </p:spTree>
    <p:extLst>
      <p:ext uri="{BB962C8B-B14F-4D97-AF65-F5344CB8AC3E}">
        <p14:creationId xmlns:p14="http://schemas.microsoft.com/office/powerpoint/2010/main" val="24549998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Family’s ending decision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Family felt comfortable with picture communication boards</a:t>
            </a:r>
          </a:p>
          <a:p>
            <a:pPr lvl="1"/>
            <a:r>
              <a:rPr lang="en-US" dirty="0" smtClean="0"/>
              <a:t>Easier for them to transport, pull-out at a minute’s notice, and wipe food/water/drool off of them</a:t>
            </a:r>
          </a:p>
          <a:p>
            <a:pPr lvl="1"/>
            <a:r>
              <a:rPr lang="en-US" dirty="0" smtClean="0"/>
              <a:t>Easier to have multiple copies in different places around the house</a:t>
            </a:r>
          </a:p>
          <a:p>
            <a:pPr lvl="1"/>
            <a:r>
              <a:rPr lang="en-US" dirty="0" smtClean="0"/>
              <a:t>A familiar adult was always around their daughter so she didn’t have to communicate across space</a:t>
            </a:r>
          </a:p>
          <a:p>
            <a:pPr lvl="1"/>
            <a:r>
              <a:rPr lang="en-US" dirty="0" smtClean="0"/>
              <a:t>Higher demand on child to get attention, but lower demand on parents</a:t>
            </a:r>
          </a:p>
        </p:txBody>
      </p:sp>
    </p:spTree>
    <p:extLst>
      <p:ext uri="{BB962C8B-B14F-4D97-AF65-F5344CB8AC3E}">
        <p14:creationId xmlns:p14="http://schemas.microsoft.com/office/powerpoint/2010/main" val="1240715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 Points</a:t>
            </a:r>
            <a:endParaRPr lang="en-US" dirty="0"/>
          </a:p>
        </p:txBody>
      </p:sp>
      <p:sp>
        <p:nvSpPr>
          <p:cNvPr id="3" name="Content Placeholder 2"/>
          <p:cNvSpPr>
            <a:spLocks noGrp="1"/>
          </p:cNvSpPr>
          <p:nvPr>
            <p:ph idx="1"/>
          </p:nvPr>
        </p:nvSpPr>
        <p:spPr/>
        <p:txBody>
          <a:bodyPr>
            <a:normAutofit lnSpcReduction="10000"/>
          </a:bodyPr>
          <a:lstStyle/>
          <a:p>
            <a:r>
              <a:rPr lang="en-US" dirty="0"/>
              <a:t>Cons of high-tech AAC for this family</a:t>
            </a:r>
          </a:p>
          <a:p>
            <a:pPr lvl="1"/>
            <a:r>
              <a:rPr lang="en-US" dirty="0"/>
              <a:t>Had to ensure that it was plugged in and ready to go when the family already felt they had a lot on their </a:t>
            </a:r>
            <a:r>
              <a:rPr lang="en-US" dirty="0" smtClean="0"/>
              <a:t>plate</a:t>
            </a:r>
          </a:p>
          <a:p>
            <a:pPr lvl="1"/>
            <a:r>
              <a:rPr lang="en-US" dirty="0" smtClean="0"/>
              <a:t>Time spent in programming boards</a:t>
            </a:r>
          </a:p>
          <a:p>
            <a:pPr lvl="1"/>
            <a:r>
              <a:rPr lang="en-US" dirty="0" smtClean="0"/>
              <a:t>More difficult time accessing high-tech devices</a:t>
            </a:r>
          </a:p>
          <a:p>
            <a:pPr lvl="1"/>
            <a:r>
              <a:rPr lang="en-US" dirty="0" smtClean="0"/>
              <a:t>Child would throw items if mad or frustrated – better likelihood that high-tech device would break</a:t>
            </a:r>
            <a:endParaRPr lang="en-US" dirty="0"/>
          </a:p>
          <a:p>
            <a:endParaRPr lang="en-US" dirty="0"/>
          </a:p>
        </p:txBody>
      </p:sp>
    </p:spTree>
    <p:extLst>
      <p:ext uri="{BB962C8B-B14F-4D97-AF65-F5344CB8AC3E}">
        <p14:creationId xmlns:p14="http://schemas.microsoft.com/office/powerpoint/2010/main" val="32537070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Take-home points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Importance of providing information to the family, presenting options and rationales, but then following their lead and preferences</a:t>
            </a:r>
          </a:p>
          <a:p>
            <a:r>
              <a:rPr lang="en-US" dirty="0" smtClean="0"/>
              <a:t>Importance of being flexible in trying different AAC options</a:t>
            </a:r>
          </a:p>
          <a:p>
            <a:r>
              <a:rPr lang="en-US" dirty="0" smtClean="0"/>
              <a:t>High-tech devices are not the “right” decision for every family</a:t>
            </a:r>
          </a:p>
          <a:p>
            <a:r>
              <a:rPr lang="en-US" dirty="0" smtClean="0"/>
              <a:t>At times, decisions on the “right” AAC system may be more about the parents than the child</a:t>
            </a:r>
          </a:p>
          <a:p>
            <a:endParaRPr lang="en-US" dirty="0"/>
          </a:p>
        </p:txBody>
      </p:sp>
    </p:spTree>
    <p:extLst>
      <p:ext uri="{BB962C8B-B14F-4D97-AF65-F5344CB8AC3E}">
        <p14:creationId xmlns:p14="http://schemas.microsoft.com/office/powerpoint/2010/main" val="42445135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 of </a:t>
            </a:r>
            <a:r>
              <a:rPr lang="en-US" smtClean="0"/>
              <a:t>Take-Home Points</a:t>
            </a:r>
            <a:endParaRPr lang="en-US"/>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02283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Set the stage early – the first visit, if possible</a:t>
            </a:r>
          </a:p>
          <a:p>
            <a:r>
              <a:rPr lang="en-US" dirty="0" smtClean="0"/>
              <a:t>Provide information, rationales, and demonstrations when possible – present all sides of the equation (pros and cons of high-tech AAC)</a:t>
            </a:r>
          </a:p>
          <a:p>
            <a:pPr lvl="1"/>
            <a:r>
              <a:rPr lang="en-US" dirty="0" smtClean="0"/>
              <a:t>AAC can provide access to many capabilities.</a:t>
            </a:r>
          </a:p>
          <a:p>
            <a:pPr lvl="1"/>
            <a:r>
              <a:rPr lang="en-US" dirty="0" smtClean="0"/>
              <a:t>AAC is not a magic box.  There can be a significant learning curve to a device and adds additional skills that a child must learn.</a:t>
            </a:r>
            <a:endParaRPr lang="en-US" dirty="0"/>
          </a:p>
          <a:p>
            <a:r>
              <a:rPr lang="en-US" dirty="0" smtClean="0"/>
              <a:t>Follow families' lead.  Sometimes this means baby steps and exploring </a:t>
            </a:r>
            <a:br>
              <a:rPr lang="en-US" dirty="0" smtClean="0"/>
            </a:br>
            <a:r>
              <a:rPr lang="en-US" dirty="0" smtClean="0"/>
              <a:t>“less-sophisticated” devices first to get buy-in.</a:t>
            </a:r>
          </a:p>
        </p:txBody>
      </p:sp>
    </p:spTree>
    <p:extLst>
      <p:ext uri="{BB962C8B-B14F-4D97-AF65-F5344CB8AC3E}">
        <p14:creationId xmlns:p14="http://schemas.microsoft.com/office/powerpoint/2010/main" val="1116922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Speech</a:t>
            </a:r>
            <a:endParaRPr lang="en-US" dirty="0"/>
          </a:p>
        </p:txBody>
      </p:sp>
      <p:sp>
        <p:nvSpPr>
          <p:cNvPr id="3" name="Content Placeholder 2"/>
          <p:cNvSpPr>
            <a:spLocks noGrp="1"/>
          </p:cNvSpPr>
          <p:nvPr>
            <p:ph idx="1"/>
          </p:nvPr>
        </p:nvSpPr>
        <p:spPr/>
        <p:txBody>
          <a:bodyPr/>
          <a:lstStyle/>
          <a:p>
            <a:r>
              <a:rPr lang="en-US" dirty="0" smtClean="0"/>
              <a:t>The communication or expression of thoughts in spoken words (Merriam-Webster Dictionary)</a:t>
            </a:r>
          </a:p>
          <a:p>
            <a:pPr lvl="1"/>
            <a:r>
              <a:rPr lang="en-US" dirty="0" smtClean="0"/>
              <a:t>Thus, coordinating mouth movements to make sounds to express language</a:t>
            </a:r>
            <a:endParaRPr lang="en-US" dirty="0"/>
          </a:p>
        </p:txBody>
      </p:sp>
    </p:spTree>
    <p:extLst>
      <p:ext uri="{BB962C8B-B14F-4D97-AF65-F5344CB8AC3E}">
        <p14:creationId xmlns:p14="http://schemas.microsoft.com/office/powerpoint/2010/main" val="15648086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Consider options that may already be in the family’s home (such as an iPad) even if you are hoping that what they have is not the “end result”</a:t>
            </a:r>
          </a:p>
          <a:p>
            <a:r>
              <a:rPr lang="en-US" dirty="0" smtClean="0"/>
              <a:t>Consider families’ priorities.  These may be different than the therapist’s and may end up with a different result.</a:t>
            </a:r>
          </a:p>
          <a:p>
            <a:endParaRPr lang="en-US" dirty="0"/>
          </a:p>
        </p:txBody>
      </p:sp>
    </p:spTree>
    <p:extLst>
      <p:ext uri="{BB962C8B-B14F-4D97-AF65-F5344CB8AC3E}">
        <p14:creationId xmlns:p14="http://schemas.microsoft.com/office/powerpoint/2010/main" val="275019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Speech vs. Language in Birth-3</a:t>
            </a:r>
            <a:endParaRPr lang="en-US" dirty="0"/>
          </a:p>
        </p:txBody>
      </p:sp>
      <p:sp>
        <p:nvSpPr>
          <p:cNvPr id="3" name="Content Placeholder 2"/>
          <p:cNvSpPr>
            <a:spLocks noGrp="1"/>
          </p:cNvSpPr>
          <p:nvPr>
            <p:ph idx="1"/>
          </p:nvPr>
        </p:nvSpPr>
        <p:spPr/>
        <p:txBody>
          <a:bodyPr>
            <a:normAutofit/>
          </a:bodyPr>
          <a:lstStyle/>
          <a:p>
            <a:r>
              <a:rPr lang="en-US" dirty="0" smtClean="0"/>
              <a:t>The main focus for therapy in the birth-3 population is on growth of language skills as there are only 6 or so sounds that should be developed in every child by the </a:t>
            </a:r>
            <a:r>
              <a:rPr lang="en-US" dirty="0" smtClean="0"/>
              <a:t>age of</a:t>
            </a:r>
            <a:r>
              <a:rPr lang="en-US" dirty="0" smtClean="0"/>
              <a:t> </a:t>
            </a:r>
            <a:r>
              <a:rPr lang="en-US" dirty="0" smtClean="0"/>
              <a:t>3</a:t>
            </a:r>
          </a:p>
          <a:p>
            <a:pPr lvl="1"/>
            <a:r>
              <a:rPr lang="en-US" dirty="0" smtClean="0"/>
              <a:t>P, b, m, t, d, n</a:t>
            </a:r>
          </a:p>
          <a:p>
            <a:r>
              <a:rPr lang="en-US" dirty="0" smtClean="0"/>
              <a:t>Reality:  We are always supporting and addressing speech as we address children’s language skills</a:t>
            </a:r>
            <a:endParaRPr lang="en-US" dirty="0"/>
          </a:p>
        </p:txBody>
      </p:sp>
    </p:spTree>
    <p:extLst>
      <p:ext uri="{BB962C8B-B14F-4D97-AF65-F5344CB8AC3E}">
        <p14:creationId xmlns:p14="http://schemas.microsoft.com/office/powerpoint/2010/main" val="323626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Modes of Language</a:t>
            </a:r>
            <a:endParaRPr lang="en-US" dirty="0"/>
          </a:p>
        </p:txBody>
      </p:sp>
      <p:sp>
        <p:nvSpPr>
          <p:cNvPr id="3" name="Content Placeholder 2"/>
          <p:cNvSpPr>
            <a:spLocks noGrp="1"/>
          </p:cNvSpPr>
          <p:nvPr>
            <p:ph idx="1"/>
          </p:nvPr>
        </p:nvSpPr>
        <p:spPr/>
        <p:txBody>
          <a:bodyPr/>
          <a:lstStyle/>
          <a:p>
            <a:r>
              <a:rPr lang="en-US" dirty="0" smtClean="0"/>
              <a:t>Signs</a:t>
            </a:r>
          </a:p>
          <a:p>
            <a:r>
              <a:rPr lang="en-US" dirty="0" smtClean="0"/>
              <a:t>Pictures</a:t>
            </a:r>
          </a:p>
          <a:p>
            <a:r>
              <a:rPr lang="en-US" dirty="0" smtClean="0"/>
              <a:t>Gestures</a:t>
            </a:r>
          </a:p>
          <a:p>
            <a:r>
              <a:rPr lang="en-US" dirty="0" smtClean="0"/>
              <a:t>Behavior</a:t>
            </a:r>
          </a:p>
          <a:p>
            <a:r>
              <a:rPr lang="en-US" dirty="0" smtClean="0"/>
              <a:t>Nonverbal movement/body position</a:t>
            </a:r>
          </a:p>
          <a:p>
            <a:r>
              <a:rPr lang="en-US" dirty="0" smtClean="0"/>
              <a:t>Facial expressions</a:t>
            </a:r>
          </a:p>
          <a:p>
            <a:endParaRPr lang="en-US" dirty="0"/>
          </a:p>
        </p:txBody>
      </p:sp>
    </p:spTree>
    <p:extLst>
      <p:ext uri="{BB962C8B-B14F-4D97-AF65-F5344CB8AC3E}">
        <p14:creationId xmlns:p14="http://schemas.microsoft.com/office/powerpoint/2010/main" val="3450889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Using Signs/Pictures as other Language Modes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Ability to teach the child the relationship between an action (sign, touching a picture) and a desired outcome while continuing to model </a:t>
            </a:r>
            <a:r>
              <a:rPr lang="en-US" dirty="0" smtClean="0"/>
              <a:t>speech – teaches the power of communication</a:t>
            </a:r>
            <a:endParaRPr lang="en-US" dirty="0" smtClean="0"/>
          </a:p>
          <a:p>
            <a:r>
              <a:rPr lang="en-US" dirty="0" smtClean="0"/>
              <a:t>Can provide a less transient form of communication</a:t>
            </a:r>
          </a:p>
          <a:p>
            <a:r>
              <a:rPr lang="en-US" dirty="0" smtClean="0"/>
              <a:t>Action imitation develops before speech imitation</a:t>
            </a:r>
          </a:p>
          <a:p>
            <a:r>
              <a:rPr lang="en-US" dirty="0" smtClean="0"/>
              <a:t>Research supports that the use of sign, </a:t>
            </a:r>
            <a:r>
              <a:rPr lang="en-US" dirty="0" smtClean="0"/>
              <a:t>pictures, </a:t>
            </a:r>
            <a:r>
              <a:rPr lang="en-US" dirty="0" smtClean="0"/>
              <a:t>or </a:t>
            </a:r>
            <a:r>
              <a:rPr lang="en-US" dirty="0" smtClean="0"/>
              <a:t>other forms of augmentative communication</a:t>
            </a:r>
            <a:r>
              <a:rPr lang="en-US" dirty="0" smtClean="0"/>
              <a:t> </a:t>
            </a:r>
            <a:r>
              <a:rPr lang="en-US" dirty="0" smtClean="0"/>
              <a:t>does not hinder the development of speech – in fact, it might support quicker development of speech</a:t>
            </a:r>
            <a:endParaRPr lang="en-US" dirty="0"/>
          </a:p>
        </p:txBody>
      </p:sp>
    </p:spTree>
    <p:extLst>
      <p:ext uri="{BB962C8B-B14F-4D97-AF65-F5344CB8AC3E}">
        <p14:creationId xmlns:p14="http://schemas.microsoft.com/office/powerpoint/2010/main" val="2094409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Language Development</a:t>
            </a:r>
            <a:endParaRPr lang="en-US" dirty="0"/>
          </a:p>
        </p:txBody>
      </p:sp>
      <p:sp>
        <p:nvSpPr>
          <p:cNvPr id="3" name="Content Placeholder 2"/>
          <p:cNvSpPr>
            <a:spLocks noGrp="1"/>
          </p:cNvSpPr>
          <p:nvPr>
            <p:ph idx="1"/>
          </p:nvPr>
        </p:nvSpPr>
        <p:spPr/>
        <p:txBody>
          <a:bodyPr/>
          <a:lstStyle/>
          <a:p>
            <a:r>
              <a:rPr lang="en-US" dirty="0" smtClean="0"/>
              <a:t>Decreased frustration</a:t>
            </a:r>
          </a:p>
          <a:p>
            <a:r>
              <a:rPr lang="en-US" dirty="0" smtClean="0"/>
              <a:t>Increased social engagement and interaction capabilities</a:t>
            </a:r>
          </a:p>
          <a:p>
            <a:r>
              <a:rPr lang="en-US" dirty="0" smtClean="0"/>
              <a:t>Increased understanding of the power of communication</a:t>
            </a:r>
          </a:p>
          <a:p>
            <a:r>
              <a:rPr lang="en-US" dirty="0" smtClean="0"/>
              <a:t>Importance for future literacy skill development</a:t>
            </a:r>
          </a:p>
          <a:p>
            <a:endParaRPr lang="en-US" dirty="0"/>
          </a:p>
        </p:txBody>
      </p:sp>
    </p:spTree>
    <p:extLst>
      <p:ext uri="{BB962C8B-B14F-4D97-AF65-F5344CB8AC3E}">
        <p14:creationId xmlns:p14="http://schemas.microsoft.com/office/powerpoint/2010/main" val="2094510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Study 1:  Connor</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970062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152</TotalTime>
  <Words>1764</Words>
  <Application>Microsoft Office PowerPoint</Application>
  <PresentationFormat>On-screen Show (4:3)</PresentationFormat>
  <Paragraphs>177</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Century Gothic</vt:lpstr>
      <vt:lpstr>Wingdings 2</vt:lpstr>
      <vt:lpstr>Austin</vt:lpstr>
      <vt:lpstr>Talking Points With Families</vt:lpstr>
      <vt:lpstr>Setting the Stage for Discussions around Assistive Technology</vt:lpstr>
      <vt:lpstr>Definition of Language</vt:lpstr>
      <vt:lpstr>Definition of Speech</vt:lpstr>
      <vt:lpstr>Speech vs. Language in Birth-3</vt:lpstr>
      <vt:lpstr>Other Modes of Language</vt:lpstr>
      <vt:lpstr>Benefits of Using Signs/Pictures as other Language Modes</vt:lpstr>
      <vt:lpstr>Importance of Language Development</vt:lpstr>
      <vt:lpstr>Case Study 1:  Connor</vt:lpstr>
      <vt:lpstr>Connor’s Background</vt:lpstr>
      <vt:lpstr>First Steps</vt:lpstr>
      <vt:lpstr>Moving to switches and other forms of Assistive technology</vt:lpstr>
      <vt:lpstr>Use what the family has</vt:lpstr>
      <vt:lpstr>Currently….</vt:lpstr>
      <vt:lpstr>Take-away points</vt:lpstr>
      <vt:lpstr>Take-away points cont’d</vt:lpstr>
      <vt:lpstr>Case Study - Bobby</vt:lpstr>
      <vt:lpstr>Background Information</vt:lpstr>
      <vt:lpstr>First Steps</vt:lpstr>
      <vt:lpstr>What happened</vt:lpstr>
      <vt:lpstr>Talking Points</vt:lpstr>
      <vt:lpstr>Talking Points continued</vt:lpstr>
      <vt:lpstr>Lesson’s Learned</vt:lpstr>
      <vt:lpstr>Case Studies Perdue U.</vt:lpstr>
      <vt:lpstr>Presented principles of Speakall at ASHA,2015</vt:lpstr>
      <vt:lpstr>Talking Points</vt:lpstr>
      <vt:lpstr>Talking Points, continued</vt:lpstr>
      <vt:lpstr>Take away points:</vt:lpstr>
      <vt:lpstr>Case Study - Jenny</vt:lpstr>
      <vt:lpstr>Jenny’s Background</vt:lpstr>
      <vt:lpstr>Background cont’d</vt:lpstr>
      <vt:lpstr>Baby steps</vt:lpstr>
      <vt:lpstr>Introduced concept of voice output</vt:lpstr>
      <vt:lpstr>High-tech AT exploration</vt:lpstr>
      <vt:lpstr>Family’s ending decision</vt:lpstr>
      <vt:lpstr>Take-Away Points</vt:lpstr>
      <vt:lpstr>Take-home points</vt:lpstr>
      <vt:lpstr>Summary of Take-Home Points</vt:lpstr>
      <vt:lpstr>Review</vt:lpstr>
      <vt:lpstr>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and Becca</dc:creator>
  <cp:lastModifiedBy>Rebecca Semke</cp:lastModifiedBy>
  <cp:revision>85</cp:revision>
  <dcterms:created xsi:type="dcterms:W3CDTF">2015-11-29T02:51:25Z</dcterms:created>
  <dcterms:modified xsi:type="dcterms:W3CDTF">2015-12-03T02:35:00Z</dcterms:modified>
</cp:coreProperties>
</file>