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10146-A458-40C8-98DC-F63952F392D4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5294F-6C93-4CA3-980E-A230A5FBF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9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D88765-D445-46F7-AC59-C16796D1B49F}" type="datetimeFigureOut">
              <a:rPr lang="en-US" smtClean="0"/>
              <a:t>4/3/2016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6E911066-A432-4D81-8CA0-0884714A1AE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biidynavox.com/funding/" TargetMode="External"/><Relationship Id="rId2" Type="http://schemas.openxmlformats.org/officeDocument/2006/relationships/hyperlink" Target="https://eval.prentrom.com/access/logi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ciinc.com/funding-services/" TargetMode="External"/><Relationship Id="rId4" Type="http://schemas.openxmlformats.org/officeDocument/2006/relationships/hyperlink" Target="https://www.ablenetinc.com/resources/funding-options/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cpcentralpa.org/Adults-with-Physical-Disabilities/Assistive-Technology" TargetMode="External"/><Relationship Id="rId2" Type="http://schemas.openxmlformats.org/officeDocument/2006/relationships/hyperlink" Target="http://www.caiu.org/resources/communities/lending-library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monofrey@pattan.net" TargetMode="External"/><Relationship Id="rId2" Type="http://schemas.openxmlformats.org/officeDocument/2006/relationships/hyperlink" Target="http://www.pattan.net/category/Resources/Short%20Term%20Loan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Accessing%20Devices%20to%20Trial%20and%20Funding%20Purchases.pptx" TargetMode="External"/><Relationship Id="rId4" Type="http://schemas.openxmlformats.org/officeDocument/2006/relationships/hyperlink" Target="http://disabilities.temple.edu/programs/assistive/atlend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blenetinc.com/" TargetMode="External"/><Relationship Id="rId2" Type="http://schemas.openxmlformats.org/officeDocument/2006/relationships/hyperlink" Target="Accessing%20Devices%20to%20Trial%20and%20Funding%20Purchases.pptx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hyperlink" Target="http://logantech.com/collections/voice-output-communication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essonpix.com/" TargetMode="External"/><Relationship Id="rId2" Type="http://schemas.openxmlformats.org/officeDocument/2006/relationships/hyperlink" Target="https://aaclanguagelab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Accessing Devices to Trial and Funding Purchases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429000"/>
            <a:ext cx="3915580" cy="990600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Rebecca </a:t>
            </a:r>
            <a:r>
              <a:rPr lang="en-US" b="1" dirty="0" smtClean="0"/>
              <a:t>Semke</a:t>
            </a:r>
          </a:p>
          <a:p>
            <a:pPr algn="ctr"/>
            <a:r>
              <a:rPr lang="en-US" b="1" dirty="0" smtClean="0"/>
              <a:t>Yvonne </a:t>
            </a:r>
            <a:r>
              <a:rPr lang="en-US" b="1" dirty="0" smtClean="0"/>
              <a:t>Shreffler</a:t>
            </a:r>
            <a:endParaRPr lang="en-US" b="1" dirty="0"/>
          </a:p>
        </p:txBody>
      </p:sp>
      <p:pic>
        <p:nvPicPr>
          <p:cNvPr id="1026" name="Picture 2" descr="C:\Users\ywshreff\AppData\Local\Microsoft\Windows\Temporary Internet Files\Content.IE5\CDOL3GL4\writing_clipart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"/>
            <a:ext cx="2194978" cy="2125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Shreffler\AppData\Local\Microsoft\Windows\Temporary Internet Files\Content.IE5\IZYUI19K\equip-springboard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0"/>
            <a:ext cx="1905000" cy="1594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83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consider when gathering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child understand/can they learn the type of symbols?</a:t>
            </a:r>
          </a:p>
          <a:p>
            <a:r>
              <a:rPr lang="en-US" dirty="0" smtClean="0"/>
              <a:t>How is the child accessing the device?  Is it successful?  Do they need more or less buttons on a screen?  A </a:t>
            </a:r>
            <a:r>
              <a:rPr lang="en-US" dirty="0" err="1" smtClean="0"/>
              <a:t>keyguard</a:t>
            </a:r>
            <a:r>
              <a:rPr lang="en-US" dirty="0" smtClean="0"/>
              <a:t>?  A switch?</a:t>
            </a:r>
          </a:p>
          <a:p>
            <a:r>
              <a:rPr lang="en-US" dirty="0" smtClean="0"/>
              <a:t>What level of prompting do they need?  What can they do independently?</a:t>
            </a:r>
          </a:p>
          <a:p>
            <a:r>
              <a:rPr lang="en-US" dirty="0" smtClean="0"/>
              <a:t>Does the device/system meet the child’s/family’s needs in other situations i.e. school vs. home or familiar vs unfamiliar listener?</a:t>
            </a:r>
          </a:p>
          <a:p>
            <a:r>
              <a:rPr lang="en-US" dirty="0" smtClean="0"/>
              <a:t>Does the way that the symbols are organized work for the child/family?</a:t>
            </a:r>
          </a:p>
          <a:p>
            <a:r>
              <a:rPr lang="en-US" dirty="0" smtClean="0"/>
              <a:t>How quickly can the child access vocabulary?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71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Remember:  Choosing a final device for a child/family is a TEAM decision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SLP</a:t>
            </a:r>
            <a:endParaRPr lang="en-US" dirty="0" smtClean="0"/>
          </a:p>
          <a:p>
            <a:pPr lvl="1"/>
            <a:r>
              <a:rPr lang="en-US" dirty="0" smtClean="0"/>
              <a:t>OT</a:t>
            </a:r>
          </a:p>
          <a:p>
            <a:pPr lvl="1"/>
            <a:r>
              <a:rPr lang="en-US" dirty="0" smtClean="0"/>
              <a:t>PT</a:t>
            </a:r>
          </a:p>
          <a:p>
            <a:pPr lvl="1"/>
            <a:r>
              <a:rPr lang="en-US" dirty="0" smtClean="0"/>
              <a:t>Vision</a:t>
            </a:r>
          </a:p>
          <a:p>
            <a:pPr lvl="1"/>
            <a:r>
              <a:rPr lang="en-US" dirty="0" smtClean="0"/>
              <a:t>Child</a:t>
            </a:r>
          </a:p>
          <a:p>
            <a:pPr lvl="1"/>
            <a:r>
              <a:rPr lang="en-US" dirty="0" smtClean="0"/>
              <a:t>Child’s family</a:t>
            </a:r>
            <a:endParaRPr lang="en-US" dirty="0" smtClean="0"/>
          </a:p>
          <a:p>
            <a:pPr lvl="1"/>
            <a:r>
              <a:rPr lang="en-US" dirty="0" smtClean="0"/>
              <a:t>Physician needs to approve and sign necessary documentation for insurance to purchase the device</a:t>
            </a:r>
          </a:p>
          <a:p>
            <a:r>
              <a:rPr lang="en-US" dirty="0" smtClean="0"/>
              <a:t>All of the pieces need to work together to make it a good fit for the child.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5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Decision-making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 what/how the child will use the device for the next few years</a:t>
            </a:r>
          </a:p>
          <a:p>
            <a:pPr lvl="1"/>
            <a:r>
              <a:rPr lang="en-US" dirty="0" smtClean="0"/>
              <a:t>Growth potential</a:t>
            </a:r>
          </a:p>
          <a:p>
            <a:pPr lvl="1"/>
            <a:r>
              <a:rPr lang="en-US" dirty="0" smtClean="0"/>
              <a:t>Places where the child will need to use it</a:t>
            </a:r>
          </a:p>
          <a:p>
            <a:pPr lvl="1"/>
            <a:r>
              <a:rPr lang="en-US" dirty="0" smtClean="0"/>
              <a:t>People or situations the child might find themselves in</a:t>
            </a:r>
          </a:p>
          <a:p>
            <a:r>
              <a:rPr lang="en-US" dirty="0" smtClean="0"/>
              <a:t>In general, if writing to insurance, insurance companies will only fund a device purchase every 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553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purchase by family or other entity for the child</a:t>
            </a:r>
          </a:p>
          <a:p>
            <a:r>
              <a:rPr lang="en-US" dirty="0" smtClean="0"/>
              <a:t>Submitting a data-driven report to insurance</a:t>
            </a:r>
          </a:p>
          <a:p>
            <a:pPr lvl="1"/>
            <a:r>
              <a:rPr lang="en-US" dirty="0" smtClean="0"/>
              <a:t>Primary insurance is always submitted </a:t>
            </a:r>
            <a:r>
              <a:rPr lang="en-US" dirty="0" smtClean="0"/>
              <a:t> </a:t>
            </a:r>
            <a:r>
              <a:rPr lang="en-US" dirty="0" smtClean="0"/>
              <a:t>first</a:t>
            </a:r>
          </a:p>
          <a:p>
            <a:pPr lvl="1"/>
            <a:r>
              <a:rPr lang="en-US" dirty="0" smtClean="0"/>
              <a:t>Medical access is considered the insurance of “last resort” – must go through primary insurance first</a:t>
            </a:r>
          </a:p>
          <a:p>
            <a:r>
              <a:rPr lang="en-US" dirty="0" smtClean="0"/>
              <a:t>Non-profit funding sources</a:t>
            </a:r>
          </a:p>
          <a:p>
            <a:pPr lvl="1"/>
            <a:r>
              <a:rPr lang="en-US" dirty="0" smtClean="0"/>
              <a:t>Andrew’s Gift</a:t>
            </a:r>
          </a:p>
          <a:p>
            <a:pPr lvl="1"/>
            <a:r>
              <a:rPr lang="en-US" dirty="0" smtClean="0"/>
              <a:t>Lion’s Clubs</a:t>
            </a:r>
          </a:p>
          <a:p>
            <a:pPr lvl="1"/>
            <a:r>
              <a:rPr lang="en-US" dirty="0" smtClean="0"/>
              <a:t>Churches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5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Insurance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Data-driven Report</a:t>
            </a:r>
          </a:p>
          <a:p>
            <a:r>
              <a:rPr lang="en-US" dirty="0" smtClean="0"/>
              <a:t>Things to consider:</a:t>
            </a:r>
          </a:p>
          <a:p>
            <a:pPr lvl="1"/>
            <a:r>
              <a:rPr lang="en-US" dirty="0" smtClean="0"/>
              <a:t>The report must prove medical necessity </a:t>
            </a:r>
            <a:r>
              <a:rPr lang="en-US" dirty="0"/>
              <a:t> </a:t>
            </a:r>
            <a:r>
              <a:rPr lang="en-US" dirty="0" smtClean="0"/>
              <a:t>for </a:t>
            </a:r>
            <a:r>
              <a:rPr lang="en-US" dirty="0" smtClean="0"/>
              <a:t>the </a:t>
            </a:r>
            <a:r>
              <a:rPr lang="en-US" dirty="0" smtClean="0"/>
              <a:t>device</a:t>
            </a:r>
          </a:p>
          <a:p>
            <a:pPr lvl="1"/>
            <a:r>
              <a:rPr lang="en-US" dirty="0" smtClean="0"/>
              <a:t>Thus, it must be written from the medical perspective vs. the educational perspective</a:t>
            </a:r>
          </a:p>
          <a:p>
            <a:r>
              <a:rPr lang="en-US" dirty="0" smtClean="0"/>
              <a:t>Medicaid’s definition of medical necessity is:</a:t>
            </a:r>
          </a:p>
          <a:p>
            <a:pPr lvl="1"/>
            <a:r>
              <a:rPr lang="en-US" dirty="0"/>
              <a:t>reasonably calculated to prevent, diagnose, or cure conditions in the patient that </a:t>
            </a:r>
            <a:r>
              <a:rPr lang="en-US" dirty="0" smtClean="0"/>
              <a:t>endangers life</a:t>
            </a:r>
            <a:r>
              <a:rPr lang="en-US" dirty="0"/>
              <a:t>, cause suffering or pain, physical deformity of malfunctions, or threatens to cause </a:t>
            </a:r>
            <a:r>
              <a:rPr lang="en-US" dirty="0" smtClean="0"/>
              <a:t>a handicap</a:t>
            </a:r>
            <a:r>
              <a:rPr lang="en-US" dirty="0"/>
              <a:t>; </a:t>
            </a:r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no equally effective course of treatment available for the recipient which is </a:t>
            </a:r>
            <a:r>
              <a:rPr lang="en-US" dirty="0" smtClean="0"/>
              <a:t>more conservative </a:t>
            </a:r>
            <a:r>
              <a:rPr lang="en-US" dirty="0"/>
              <a:t>or less costly.</a:t>
            </a:r>
            <a:endParaRPr lang="en-US" dirty="0" smtClean="0"/>
          </a:p>
        </p:txBody>
      </p:sp>
      <p:pic>
        <p:nvPicPr>
          <p:cNvPr id="7171" name="Picture 3" descr="C:\Users\ywshreff\AppData\Local\Microsoft\Windows\Temporary Internet Files\Content.IE5\QZND5TUE\royalty-free-computer-clipart-illustration-780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81000"/>
            <a:ext cx="1600200" cy="168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873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39213"/>
            <a:ext cx="4038600" cy="623119"/>
          </a:xfrm>
        </p:spPr>
        <p:txBody>
          <a:bodyPr/>
          <a:lstStyle/>
          <a:p>
            <a:r>
              <a:rPr lang="en-US" dirty="0" smtClean="0"/>
              <a:t>Elements to Include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234" y="1696065"/>
            <a:ext cx="6978665" cy="363793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Identifying information for the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Statement of who you 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Date of evaluation and tools used to evaluate the client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Client’s diagnosis and prognosis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Pertinent medical 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Pertinent medical, developmental, or evaluative information – remember that you have to prove why the device is medically </a:t>
            </a:r>
            <a:r>
              <a:rPr lang="en-US" dirty="0" smtClean="0"/>
              <a:t>necessary</a:t>
            </a:r>
          </a:p>
          <a:p>
            <a:pPr marL="0" indent="0"/>
            <a:endParaRPr lang="en-US" dirty="0" smtClean="0"/>
          </a:p>
          <a:p>
            <a:pPr marL="0" lvl="1" indent="0">
              <a:buNone/>
            </a:pPr>
            <a:r>
              <a:rPr lang="en-US" b="1" dirty="0" smtClean="0">
                <a:latin typeface="Arial Black" panose="020B0A04020102020204" pitchFamily="34" charset="0"/>
              </a:rPr>
              <a:t>Think features – what features are medically necessary in a device for this child?</a:t>
            </a:r>
            <a:endParaRPr lang="en-US" b="1" dirty="0">
              <a:latin typeface="Arial Black" panose="020B0A04020102020204" pitchFamily="34" charset="0"/>
            </a:endParaRPr>
          </a:p>
        </p:txBody>
      </p:sp>
      <p:pic>
        <p:nvPicPr>
          <p:cNvPr id="8194" name="Picture 2" descr="C:\Users\ywshreff\AppData\Local\Microsoft\Windows\Temporary Internet Files\Content.IE5\ZFGZ4JZB\clipart-pencil-checklist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28600"/>
            <a:ext cx="1511270" cy="1467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7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Devices trialed and findings from the device trials</a:t>
            </a:r>
          </a:p>
          <a:p>
            <a:pPr lvl="3"/>
            <a:r>
              <a:rPr lang="en-US" dirty="0" smtClean="0"/>
              <a:t>Insurance companies like to see:</a:t>
            </a:r>
          </a:p>
          <a:p>
            <a:pPr lvl="3"/>
            <a:r>
              <a:rPr lang="en-US" dirty="0" smtClean="0"/>
              <a:t>Some level of independence</a:t>
            </a:r>
          </a:p>
          <a:p>
            <a:pPr lvl="3"/>
            <a:r>
              <a:rPr lang="en-US" dirty="0" smtClean="0"/>
              <a:t>Breadth of vocabulary</a:t>
            </a:r>
          </a:p>
          <a:p>
            <a:pPr lvl="3"/>
            <a:r>
              <a:rPr lang="en-US" dirty="0" smtClean="0"/>
              <a:t>Ability to use the device to meet basic needs, participate in activities of daily living, or develop life/functional skills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Summary statement emphasizing the logical conclusion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Individualized therapy plan documenting training and support available to the client/family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Signatures of therapist and pediatrician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87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from 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 vendors have a funding assistance tools to help therapists through the process of writing to insurance</a:t>
            </a:r>
          </a:p>
          <a:p>
            <a:pPr lvl="3"/>
            <a:r>
              <a:rPr lang="en-US" dirty="0" err="1" smtClean="0">
                <a:latin typeface="Arial Black" panose="020B0A04020102020204" pitchFamily="34" charset="0"/>
              </a:rPr>
              <a:t>Prentke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Romich</a:t>
            </a:r>
            <a:r>
              <a:rPr lang="en-US" dirty="0">
                <a:latin typeface="Arial Black" panose="020B0A04020102020204" pitchFamily="34" charset="0"/>
              </a:rPr>
              <a:t> Company</a:t>
            </a:r>
            <a:r>
              <a:rPr lang="en-US" dirty="0">
                <a:solidFill>
                  <a:schemeClr val="accent3"/>
                </a:solidFill>
                <a:latin typeface="Arial Black" panose="020B0A04020102020204" pitchFamily="34" charset="0"/>
              </a:rPr>
              <a:t>: </a:t>
            </a:r>
            <a:r>
              <a:rPr lang="en-US" dirty="0">
                <a:solidFill>
                  <a:schemeClr val="accent3"/>
                </a:solidFill>
                <a:latin typeface="Arial Black" panose="020B0A04020102020204" pitchFamily="34" charset="0"/>
                <a:hlinkClick r:id="rId2"/>
              </a:rPr>
              <a:t>https://</a:t>
            </a:r>
            <a:r>
              <a:rPr lang="en-US" dirty="0" smtClean="0">
                <a:solidFill>
                  <a:schemeClr val="accent3"/>
                </a:solidFill>
                <a:latin typeface="Arial Black" panose="020B0A04020102020204" pitchFamily="34" charset="0"/>
                <a:hlinkClick r:id="rId2"/>
              </a:rPr>
              <a:t>eval.prentrom.com/access/login</a:t>
            </a:r>
            <a:endParaRPr lang="en-US" dirty="0" smtClean="0">
              <a:solidFill>
                <a:schemeClr val="accent3"/>
              </a:solidFill>
              <a:latin typeface="Arial Black" panose="020B0A04020102020204" pitchFamily="34" charset="0"/>
            </a:endParaRPr>
          </a:p>
          <a:p>
            <a:pPr marL="466344" lvl="3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lvl="3"/>
            <a:r>
              <a:rPr lang="en-US" dirty="0" err="1" smtClean="0">
                <a:latin typeface="Arial Black" panose="020B0A04020102020204" pitchFamily="34" charset="0"/>
              </a:rPr>
              <a:t>Tobii</a:t>
            </a:r>
            <a:r>
              <a:rPr lang="en-US" dirty="0" smtClean="0">
                <a:latin typeface="Arial Black" panose="020B0A04020102020204" pitchFamily="34" charset="0"/>
              </a:rPr>
              <a:t> </a:t>
            </a:r>
            <a:r>
              <a:rPr lang="en-US" dirty="0" err="1" smtClean="0">
                <a:latin typeface="Arial Black" panose="020B0A04020102020204" pitchFamily="34" charset="0"/>
              </a:rPr>
              <a:t>Dynavox</a:t>
            </a:r>
            <a:r>
              <a:rPr lang="en-US" dirty="0">
                <a:latin typeface="Arial Black" panose="020B0A04020102020204" pitchFamily="34" charset="0"/>
              </a:rPr>
              <a:t>: </a:t>
            </a:r>
            <a:r>
              <a:rPr lang="en-US" dirty="0">
                <a:latin typeface="Arial Black" panose="020B0A04020102020204" pitchFamily="34" charset="0"/>
                <a:hlinkClick r:id="rId3"/>
              </a:rPr>
              <a:t>http://www.tobiidynavox.com/funding</a:t>
            </a:r>
            <a:r>
              <a:rPr lang="en-US" dirty="0" smtClean="0">
                <a:latin typeface="Arial Black" panose="020B0A04020102020204" pitchFamily="34" charset="0"/>
                <a:hlinkClick r:id="rId3"/>
              </a:rPr>
              <a:t>/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466344" lvl="3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lvl="3"/>
            <a:r>
              <a:rPr lang="en-US" dirty="0" err="1" smtClean="0">
                <a:latin typeface="Arial Black" panose="020B0A04020102020204" pitchFamily="34" charset="0"/>
              </a:rPr>
              <a:t>Ablenet</a:t>
            </a:r>
            <a:r>
              <a:rPr lang="en-US" dirty="0">
                <a:latin typeface="Arial Black" panose="020B0A04020102020204" pitchFamily="34" charset="0"/>
              </a:rPr>
              <a:t> Inc.: </a:t>
            </a:r>
            <a:r>
              <a:rPr lang="en-US" dirty="0">
                <a:latin typeface="Arial Black" panose="020B0A04020102020204" pitchFamily="34" charset="0"/>
                <a:hlinkClick r:id="rId4"/>
              </a:rPr>
              <a:t>https://www.ablenetinc.com/resources/funding-options</a:t>
            </a:r>
            <a:r>
              <a:rPr lang="en-US" dirty="0" smtClean="0">
                <a:latin typeface="Arial Black" panose="020B0A04020102020204" pitchFamily="34" charset="0"/>
                <a:hlinkClick r:id="rId4"/>
              </a:rPr>
              <a:t>/</a:t>
            </a:r>
            <a:endParaRPr lang="en-US" dirty="0" smtClean="0">
              <a:latin typeface="Arial Black" panose="020B0A04020102020204" pitchFamily="34" charset="0"/>
            </a:endParaRPr>
          </a:p>
          <a:p>
            <a:pPr marL="466344" lvl="3" indent="0">
              <a:buNone/>
            </a:pPr>
            <a:endParaRPr lang="en-US" dirty="0" smtClean="0">
              <a:latin typeface="Arial Black" panose="020B0A04020102020204" pitchFamily="34" charset="0"/>
            </a:endParaRPr>
          </a:p>
          <a:p>
            <a:pPr lvl="3"/>
            <a:r>
              <a:rPr lang="en-US" dirty="0">
                <a:latin typeface="Arial Black" panose="020B0A04020102020204" pitchFamily="34" charset="0"/>
              </a:rPr>
              <a:t>ACCI: </a:t>
            </a:r>
            <a:r>
              <a:rPr lang="en-US" dirty="0" smtClean="0">
                <a:latin typeface="Arial Black" panose="020B0A04020102020204" pitchFamily="34" charset="0"/>
                <a:hlinkClick r:id="rId5"/>
              </a:rPr>
              <a:t>http</a:t>
            </a:r>
            <a:r>
              <a:rPr lang="en-US" dirty="0">
                <a:latin typeface="Arial Black" panose="020B0A04020102020204" pitchFamily="34" charset="0"/>
                <a:hlinkClick r:id="rId5"/>
              </a:rPr>
              <a:t>://www.acciinc.com/funding-services</a:t>
            </a:r>
            <a:r>
              <a:rPr lang="en-US" dirty="0" smtClean="0">
                <a:latin typeface="Arial Black" panose="020B0A04020102020204" pitchFamily="34" charset="0"/>
                <a:hlinkClick r:id="rId5"/>
              </a:rPr>
              <a:t>/</a:t>
            </a:r>
            <a:endParaRPr lang="en-US" dirty="0" smtClean="0">
              <a:latin typeface="Arial Black" panose="020B0A04020102020204" pitchFamily="34" charset="0"/>
            </a:endParaRPr>
          </a:p>
          <a:p>
            <a:pPr lvl="1"/>
            <a:endParaRPr lang="en-US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7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05200" y="3118715"/>
            <a:ext cx="284712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Examples of written reports:</a:t>
            </a:r>
          </a:p>
          <a:p>
            <a:endParaRPr lang="en-US" dirty="0"/>
          </a:p>
          <a:p>
            <a:r>
              <a:rPr lang="en-US" dirty="0" smtClean="0"/>
              <a:t>Template</a:t>
            </a:r>
          </a:p>
          <a:p>
            <a:endParaRPr lang="en-US" dirty="0"/>
          </a:p>
          <a:p>
            <a:r>
              <a:rPr lang="en-US" dirty="0" err="1" smtClean="0"/>
              <a:t>lleport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Appeal Letter</a:t>
            </a:r>
            <a:endParaRPr lang="en-US" dirty="0"/>
          </a:p>
        </p:txBody>
      </p:sp>
      <p:pic>
        <p:nvPicPr>
          <p:cNvPr id="9218" name="Picture 2" descr="C:\Users\ywshreff\AppData\Local\Microsoft\Windows\Temporary Internet Files\Content.IE5\KHEGOK6F\127964337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585" y="380999"/>
            <a:ext cx="7042355" cy="547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85160" y="2667000"/>
            <a:ext cx="3733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Example of  AAC report</a:t>
            </a:r>
          </a:p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Template  for a report for an AAC device</a:t>
            </a:r>
          </a:p>
          <a:p>
            <a:endParaRPr lang="en-US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/>
              <a:t>Sample of an Appeal Letter for an AAC device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09600"/>
            <a:ext cx="36493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Samples to help you when </a:t>
            </a:r>
          </a:p>
          <a:p>
            <a:pPr algn="ctr"/>
            <a:r>
              <a:rPr lang="en-US" sz="2400" b="1" dirty="0" smtClean="0"/>
              <a:t>writing a report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6846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10243" name="Picture 3" descr="C:\Users\ywshreff\AppData\Local\Microsoft\Windows\Temporary Internet Files\Content.IE5\T6GFJ8X0\questions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4016" y="1752600"/>
            <a:ext cx="4315968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3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I’m Ready!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You’ve assessed the child’s/family’s needs</a:t>
            </a:r>
          </a:p>
          <a:p>
            <a:pPr marL="0" indent="0">
              <a:buNone/>
            </a:pPr>
            <a:r>
              <a:rPr lang="en-US" dirty="0" smtClean="0"/>
              <a:t>              *</a:t>
            </a:r>
            <a:r>
              <a:rPr lang="en-US" dirty="0" smtClean="0"/>
              <a:t>SETT format</a:t>
            </a:r>
          </a:p>
          <a:p>
            <a:r>
              <a:rPr lang="en-US" dirty="0" smtClean="0"/>
              <a:t>Collaborated with other team members as you consider features that you need in a device</a:t>
            </a:r>
          </a:p>
          <a:p>
            <a:pPr lvl="1"/>
            <a:r>
              <a:rPr lang="en-US" dirty="0" smtClean="0"/>
              <a:t>Fine motor concerns</a:t>
            </a:r>
          </a:p>
          <a:p>
            <a:pPr lvl="1"/>
            <a:r>
              <a:rPr lang="en-US" dirty="0" smtClean="0"/>
              <a:t>Vision concerns</a:t>
            </a:r>
          </a:p>
          <a:p>
            <a:pPr lvl="1"/>
            <a:r>
              <a:rPr lang="en-US" dirty="0" smtClean="0"/>
              <a:t>Gross motor/Access concerns</a:t>
            </a:r>
          </a:p>
          <a:p>
            <a:r>
              <a:rPr lang="en-US" dirty="0" smtClean="0"/>
              <a:t>Considered both no, low, and hi-tech options</a:t>
            </a:r>
          </a:p>
          <a:p>
            <a:r>
              <a:rPr lang="en-US" dirty="0" smtClean="0"/>
              <a:t>Chosen devices that the team would like to trial</a:t>
            </a:r>
          </a:p>
          <a:p>
            <a:r>
              <a:rPr lang="en-US" dirty="0" smtClean="0"/>
              <a:t>You’re ready to find a trial device!!!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04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I go?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Local lending libraries</a:t>
            </a:r>
          </a:p>
          <a:p>
            <a:pPr lvl="1"/>
            <a:r>
              <a:rPr lang="en-US" dirty="0" smtClean="0"/>
              <a:t>Early intervention library through CAIU (Free!)</a:t>
            </a:r>
          </a:p>
          <a:p>
            <a:pPr lvl="1"/>
            <a:r>
              <a:rPr lang="en-US" dirty="0" smtClean="0"/>
              <a:t>Early intervention library through UCP (Free!)</a:t>
            </a:r>
          </a:p>
          <a:p>
            <a:r>
              <a:rPr lang="en-US" dirty="0" smtClean="0"/>
              <a:t>State-wide lending libraries</a:t>
            </a:r>
          </a:p>
          <a:p>
            <a:pPr lvl="1"/>
            <a:r>
              <a:rPr lang="en-US" dirty="0" err="1" smtClean="0"/>
              <a:t>Pattan</a:t>
            </a:r>
            <a:r>
              <a:rPr lang="en-US" dirty="0" smtClean="0"/>
              <a:t> (Free!)</a:t>
            </a:r>
          </a:p>
          <a:p>
            <a:pPr lvl="1"/>
            <a:r>
              <a:rPr lang="en-US" dirty="0" smtClean="0"/>
              <a:t>PIAT (Free!)</a:t>
            </a:r>
          </a:p>
          <a:p>
            <a:r>
              <a:rPr lang="en-US" dirty="0" smtClean="0"/>
              <a:t>Vendors (May have a cost associated with a loaner device or may be for a shorter loan period)</a:t>
            </a:r>
            <a:endParaRPr lang="en-US" dirty="0"/>
          </a:p>
        </p:txBody>
      </p:sp>
      <p:pic>
        <p:nvPicPr>
          <p:cNvPr id="2051" name="Picture 3" descr="C:\Users\ywshreff\AppData\Local\Microsoft\Windows\Temporary Internet Files\Content.IE5\PEOLWU4L\hands-together-rf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685800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345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Lending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CAIU Assistive Technology EI Loaning Library</a:t>
            </a:r>
          </a:p>
          <a:p>
            <a:pPr lvl="1"/>
            <a:r>
              <a:rPr lang="en-US" dirty="0" smtClean="0"/>
              <a:t>Contact: Yvonne </a:t>
            </a:r>
            <a:r>
              <a:rPr lang="en-US" dirty="0" smtClean="0"/>
              <a:t>Shreffler, 717.732-8400x8260</a:t>
            </a:r>
          </a:p>
          <a:p>
            <a:pPr lvl="1"/>
            <a:r>
              <a:rPr lang="en-US" dirty="0" smtClean="0"/>
              <a:t>Website: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www.caiu.org/resources/communities/lending-library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Early </a:t>
            </a:r>
            <a:r>
              <a:rPr lang="en-US" dirty="0" smtClean="0"/>
              <a:t>Intervention Loan Library through UCP</a:t>
            </a:r>
          </a:p>
          <a:p>
            <a:pPr lvl="1"/>
            <a:r>
              <a:rPr lang="en-US" dirty="0" smtClean="0"/>
              <a:t>Contact: Jackie Wardle, 717.737.3477</a:t>
            </a:r>
          </a:p>
          <a:p>
            <a:pPr lvl="1"/>
            <a:r>
              <a:rPr lang="en-US" dirty="0" smtClean="0"/>
              <a:t>Website: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www.ucpcentralpa.org/Adults-with-Physical-Disabilities/Assistive-Technology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4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Lending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Pattan</a:t>
            </a:r>
            <a:endParaRPr lang="en-US" dirty="0" smtClean="0"/>
          </a:p>
          <a:p>
            <a:pPr lvl="1"/>
            <a:r>
              <a:rPr lang="en-US" dirty="0">
                <a:hlinkClick r:id="rId2"/>
              </a:rPr>
              <a:t>http://www.pattan.net/category/Resources/Short%20Term%20Loan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Contact:  Mike Onofrey, </a:t>
            </a:r>
            <a:r>
              <a:rPr lang="en-US" dirty="0" smtClean="0">
                <a:hlinkClick r:id="rId3"/>
              </a:rPr>
              <a:t>monofrey@pattan.net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Pennsylvania Initiative on Assistive Technology (PIAT)</a:t>
            </a:r>
          </a:p>
          <a:p>
            <a:pPr lvl="1"/>
            <a:r>
              <a:rPr lang="en-US" dirty="0" smtClean="0">
                <a:hlinkClick r:id="rId4"/>
              </a:rPr>
              <a:t>http://disabilities.temple.edu/programs/assistive/atlend/</a:t>
            </a:r>
            <a:endParaRPr lang="en-US" dirty="0" smtClean="0"/>
          </a:p>
          <a:p>
            <a:pPr lvl="1"/>
            <a:r>
              <a:rPr lang="en-US" dirty="0" smtClean="0"/>
              <a:t>Local contact:  Jackie </a:t>
            </a:r>
            <a:r>
              <a:rPr lang="en-US" dirty="0" smtClean="0"/>
              <a:t>Wardle,</a:t>
            </a:r>
          </a:p>
          <a:p>
            <a:pPr marL="457200" lvl="1" indent="0">
              <a:buNone/>
            </a:pPr>
            <a:r>
              <a:rPr lang="en-US" dirty="0" smtClean="0"/>
              <a:t>    </a:t>
            </a:r>
            <a:r>
              <a:rPr lang="en-US" dirty="0" smtClean="0">
                <a:hlinkClick r:id="rId5" action="ppaction://hlinkpres?slideindex=1&amp;slidetitle="/>
              </a:rPr>
              <a:t>j</a:t>
            </a:r>
            <a:r>
              <a:rPr lang="en-US" dirty="0" smtClean="0">
                <a:hlinkClick r:id="rId5" action="ppaction://hlinkpres?slideindex=1&amp;slidetitle="/>
              </a:rPr>
              <a:t>wardle@ucpcentralpa.org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2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Vendors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Prentke</a:t>
            </a:r>
            <a:r>
              <a:rPr lang="en-US" dirty="0" smtClean="0"/>
              <a:t> </a:t>
            </a:r>
            <a:r>
              <a:rPr lang="en-US" dirty="0" err="1" smtClean="0"/>
              <a:t>Romich</a:t>
            </a:r>
            <a:r>
              <a:rPr lang="en-US" dirty="0" smtClean="0"/>
              <a:t> Company</a:t>
            </a:r>
          </a:p>
          <a:p>
            <a:pPr lvl="1"/>
            <a:r>
              <a:rPr lang="en-US" dirty="0" smtClean="0"/>
              <a:t>Local Rep:  Dan Mills – 610.349.0983, </a:t>
            </a:r>
            <a:r>
              <a:rPr lang="en-US" dirty="0" smtClean="0">
                <a:hlinkClick r:id="rId2" action="ppaction://hlinkpres?slideindex=1&amp;slidetitle="/>
              </a:rPr>
              <a:t>djm.cons@prentrom.com</a:t>
            </a:r>
            <a:endParaRPr lang="en-US" dirty="0" smtClean="0"/>
          </a:p>
          <a:p>
            <a:r>
              <a:rPr lang="en-US" dirty="0" err="1" smtClean="0"/>
              <a:t>Tobii-Dynavox</a:t>
            </a:r>
            <a:endParaRPr lang="en-US" dirty="0" smtClean="0"/>
          </a:p>
          <a:p>
            <a:pPr lvl="1"/>
            <a:r>
              <a:rPr lang="en-US" dirty="0" smtClean="0"/>
              <a:t>Local Rep:  Jared </a:t>
            </a:r>
            <a:r>
              <a:rPr lang="en-US" dirty="0" err="1" smtClean="0"/>
              <a:t>Harnish</a:t>
            </a:r>
            <a:r>
              <a:rPr lang="en-US" dirty="0" smtClean="0"/>
              <a:t> – 412.290.3330, </a:t>
            </a:r>
            <a:r>
              <a:rPr lang="en-US" dirty="0" smtClean="0">
                <a:hlinkClick r:id="rId2" action="ppaction://hlinkpres?slideindex=1&amp;slidetitle="/>
              </a:rPr>
              <a:t>jared.harnish@tobiidynavox.com</a:t>
            </a:r>
            <a:endParaRPr lang="en-US" dirty="0" smtClean="0"/>
          </a:p>
          <a:p>
            <a:r>
              <a:rPr lang="en-US" dirty="0" err="1" smtClean="0"/>
              <a:t>Ablenet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https://www.ablenetinc.com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ACCI</a:t>
            </a:r>
          </a:p>
          <a:p>
            <a:pPr lvl="1"/>
            <a:r>
              <a:rPr lang="en-US" dirty="0" smtClean="0"/>
              <a:t>Rep:  Millie </a:t>
            </a:r>
            <a:r>
              <a:rPr lang="en-US" dirty="0" err="1" smtClean="0"/>
              <a:t>Telega</a:t>
            </a:r>
            <a:r>
              <a:rPr lang="en-US" dirty="0"/>
              <a:t> </a:t>
            </a:r>
            <a:r>
              <a:rPr lang="en-US" dirty="0" smtClean="0"/>
              <a:t>- </a:t>
            </a:r>
            <a:r>
              <a:rPr lang="en-US" dirty="0" smtClean="0">
                <a:effectLst/>
              </a:rPr>
              <a:t>800-982-2248, 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  <a:hlinkClick r:id="rId2" action="ppaction://hlinkpres?slideindex=1&amp;slidetitle="/>
              </a:rPr>
              <a:t>acci1@earthlink.net</a:t>
            </a:r>
            <a:endParaRPr lang="en-US" dirty="0" smtClean="0"/>
          </a:p>
          <a:p>
            <a:r>
              <a:rPr lang="en-US" dirty="0" smtClean="0"/>
              <a:t>Logan </a:t>
            </a:r>
            <a:r>
              <a:rPr lang="en-US" dirty="0" err="1" smtClean="0"/>
              <a:t>Proxtalker</a:t>
            </a:r>
            <a:endParaRPr lang="en-US" dirty="0" smtClean="0"/>
          </a:p>
          <a:p>
            <a:pPr lvl="1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logantech.com/collections/voice-output-communication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 descr="C:\Users\ywshreff\AppData\Local\Microsoft\Windows\Temporary Internet Files\Content.IE5\4A1ED92I\hombre_al_telefono[1]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457200"/>
            <a:ext cx="2260243" cy="1671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326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Things to Consider when Requesting a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Loan Wait Times</a:t>
            </a:r>
          </a:p>
          <a:p>
            <a:pPr lvl="1"/>
            <a:r>
              <a:rPr lang="en-US" dirty="0" smtClean="0"/>
              <a:t>May want to explore a variety of options</a:t>
            </a:r>
          </a:p>
          <a:p>
            <a:pPr lvl="1"/>
            <a:r>
              <a:rPr lang="en-US" dirty="0" smtClean="0"/>
              <a:t>Local wait times are usually shorter than statewide lending library wait times</a:t>
            </a:r>
          </a:p>
          <a:p>
            <a:pPr lvl="1"/>
            <a:r>
              <a:rPr lang="en-US" dirty="0" smtClean="0"/>
              <a:t>There may be a cost or a process (only an SLP can request) to go through if using vendor </a:t>
            </a:r>
            <a:r>
              <a:rPr lang="en-US" dirty="0" smtClean="0"/>
              <a:t>programs</a:t>
            </a:r>
          </a:p>
          <a:p>
            <a:pPr marL="0" lvl="1" indent="0">
              <a:buNone/>
            </a:pPr>
            <a:endParaRPr lang="en-US" dirty="0" smtClean="0"/>
          </a:p>
          <a:p>
            <a:r>
              <a:rPr lang="en-US" dirty="0" smtClean="0"/>
              <a:t>Consider trialing no or low tech devices while waiting for hi-tech devices (these devices will need to be considered/trialed if submitting for funding to insurance)</a:t>
            </a:r>
            <a:endParaRPr lang="en-US" dirty="0"/>
          </a:p>
        </p:txBody>
      </p:sp>
      <p:pic>
        <p:nvPicPr>
          <p:cNvPr id="4099" name="Picture 3" descr="C:\Users\ywshreff\AppData\Local\Microsoft\Windows\Temporary Internet Files\Content.IE5\KHEGOK6F\trustworthy-means-be-on-time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838200"/>
            <a:ext cx="1886576" cy="1748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0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It’s Here – What do I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5775"/>
            <a:ext cx="8229600" cy="3657601"/>
          </a:xfrm>
        </p:spPr>
        <p:txBody>
          <a:bodyPr>
            <a:normAutofit/>
          </a:bodyPr>
          <a:lstStyle/>
          <a:p>
            <a:r>
              <a:rPr lang="en-US" dirty="0" smtClean="0"/>
              <a:t>Develop an implementation plan for how device will be integrated into routines and activities</a:t>
            </a:r>
          </a:p>
          <a:p>
            <a:r>
              <a:rPr lang="en-US" dirty="0" smtClean="0"/>
              <a:t>Decide how to teach and when to gather data</a:t>
            </a:r>
          </a:p>
          <a:p>
            <a:pPr lvl="1"/>
            <a:r>
              <a:rPr lang="en-US" dirty="0" smtClean="0"/>
              <a:t>PRC-Free Lesson plans </a:t>
            </a:r>
            <a:r>
              <a:rPr lang="en-US" dirty="0" smtClean="0"/>
              <a:t>*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://aaclanguagelab.com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 smtClean="0"/>
              <a:t>Just how you teach a new word to a verbal child is how you would  teach a child how to recognize and use the symbols for communication</a:t>
            </a:r>
          </a:p>
          <a:p>
            <a:r>
              <a:rPr lang="en-US" dirty="0" smtClean="0"/>
              <a:t>Model, model, model – show the child how to use the device effectively</a:t>
            </a:r>
          </a:p>
          <a:p>
            <a:pPr lvl="1"/>
            <a:r>
              <a:rPr lang="en-US" dirty="0" smtClean="0"/>
              <a:t>The more you get your hands on the device, the more likely the child will get their hands/eyes/feet on the device and use it functionally</a:t>
            </a:r>
          </a:p>
          <a:p>
            <a:pPr lvl="1"/>
            <a:r>
              <a:rPr lang="en-US" dirty="0" smtClean="0"/>
              <a:t>Use picture symbols from the system you plan to trial</a:t>
            </a:r>
          </a:p>
          <a:p>
            <a:pPr marL="914400" lvl="2" indent="0">
              <a:buNone/>
            </a:pPr>
            <a:r>
              <a:rPr lang="en-US" dirty="0" smtClean="0"/>
              <a:t>*Help </a:t>
            </a:r>
            <a:r>
              <a:rPr lang="en-US" dirty="0" smtClean="0"/>
              <a:t>teach symbol </a:t>
            </a:r>
            <a:r>
              <a:rPr lang="en-US" dirty="0"/>
              <a:t>-Lesson Pixs.com-subscription </a:t>
            </a:r>
            <a:r>
              <a:rPr lang="en-US" dirty="0">
                <a:hlinkClick r:id="rId3"/>
              </a:rPr>
              <a:t>http://lessonpix.com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914400" lvl="2" indent="0">
              <a:buNone/>
            </a:pPr>
            <a:r>
              <a:rPr lang="en-US" dirty="0" smtClean="0"/>
              <a:t>*Screen shot </a:t>
            </a:r>
            <a:r>
              <a:rPr lang="en-US" dirty="0" smtClean="0"/>
              <a:t>of the </a:t>
            </a:r>
            <a:r>
              <a:rPr lang="en-US" dirty="0" smtClean="0"/>
              <a:t>company’s download </a:t>
            </a:r>
            <a:r>
              <a:rPr lang="en-US" dirty="0" smtClean="0"/>
              <a:t>version  i.e. </a:t>
            </a:r>
            <a:r>
              <a:rPr lang="en-US" dirty="0" smtClean="0"/>
              <a:t>Compass</a:t>
            </a:r>
            <a:r>
              <a:rPr lang="en-US" dirty="0" smtClean="0"/>
              <a:t>, </a:t>
            </a:r>
            <a:r>
              <a:rPr lang="en-US" dirty="0" smtClean="0"/>
              <a:t>PASS demo </a:t>
            </a:r>
          </a:p>
          <a:p>
            <a:pPr marL="914400" lvl="2" indent="0">
              <a:buNone/>
            </a:pPr>
            <a:r>
              <a:rPr lang="en-US" dirty="0"/>
              <a:t> </a:t>
            </a:r>
            <a:r>
              <a:rPr lang="en-US" dirty="0" smtClean="0"/>
              <a:t> software</a:t>
            </a:r>
            <a:endParaRPr lang="en-US" dirty="0"/>
          </a:p>
        </p:txBody>
      </p:sp>
      <p:pic>
        <p:nvPicPr>
          <p:cNvPr id="5122" name="Picture 2" descr="C:\Users\ywshreff\AppData\Local\Microsoft\Windows\Temporary Internet Files\Content.IE5\YFY712II\keep_calm_and_here_we_go_by_eganworks-d55n9tl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8600"/>
            <a:ext cx="1620124" cy="1107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79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Reminders: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3430" y="2133600"/>
            <a:ext cx="7520940" cy="2136024"/>
          </a:xfrm>
        </p:spPr>
        <p:txBody>
          <a:bodyPr>
            <a:normAutofit/>
          </a:bodyPr>
          <a:lstStyle/>
          <a:p>
            <a:r>
              <a:rPr lang="en-US" dirty="0" smtClean="0"/>
              <a:t>The family is SO important in this process because they are the consistent person </a:t>
            </a:r>
            <a:r>
              <a:rPr lang="en-US" dirty="0" smtClean="0"/>
              <a:t> in </a:t>
            </a:r>
            <a:r>
              <a:rPr lang="en-US" dirty="0" smtClean="0"/>
              <a:t>the child’s life</a:t>
            </a:r>
          </a:p>
          <a:p>
            <a:r>
              <a:rPr lang="en-US" dirty="0" smtClean="0"/>
              <a:t>There’s a need for </a:t>
            </a:r>
            <a:r>
              <a:rPr lang="en-US" dirty="0" smtClean="0"/>
              <a:t>opportunities </a:t>
            </a:r>
            <a:r>
              <a:rPr lang="en-US" dirty="0" smtClean="0"/>
              <a:t>to practice</a:t>
            </a:r>
          </a:p>
          <a:p>
            <a:r>
              <a:rPr lang="en-US" dirty="0" smtClean="0"/>
              <a:t>Data, data, data –Focus on one or two situations where you teach the language and assess if this system is the right fit for the child/family and document this information</a:t>
            </a:r>
            <a:endParaRPr lang="en-US" dirty="0"/>
          </a:p>
        </p:txBody>
      </p:sp>
      <p:pic>
        <p:nvPicPr>
          <p:cNvPr id="6146" name="Picture 2" descr="C:\Users\ywshreff\AppData\Local\Microsoft\Windows\Temporary Internet Files\Content.IE5\ZFGZ4JZB\reminder-smiley-fa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4088"/>
            <a:ext cx="1752600" cy="1735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862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1098</Words>
  <Application>Microsoft Office PowerPoint</Application>
  <PresentationFormat>On-screen Show (4:3)</PresentationFormat>
  <Paragraphs>154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Angles</vt:lpstr>
      <vt:lpstr>Accessing Devices to Trial and Funding Purchases</vt:lpstr>
      <vt:lpstr>I’m Ready!</vt:lpstr>
      <vt:lpstr>Where do I go?</vt:lpstr>
      <vt:lpstr>Local Lending Libraries</vt:lpstr>
      <vt:lpstr>Statewide Lending Libraries</vt:lpstr>
      <vt:lpstr>Vendors</vt:lpstr>
      <vt:lpstr>Things to Consider when Requesting a Loan</vt:lpstr>
      <vt:lpstr>It’s Here – What do I do?</vt:lpstr>
      <vt:lpstr>Reminders:</vt:lpstr>
      <vt:lpstr>Things to consider when gathering data</vt:lpstr>
      <vt:lpstr>Decision-making</vt:lpstr>
      <vt:lpstr>Decision-making</vt:lpstr>
      <vt:lpstr>Options for funding</vt:lpstr>
      <vt:lpstr>Writing to Insurance</vt:lpstr>
      <vt:lpstr>Elements to Include</vt:lpstr>
      <vt:lpstr>Elements cont’d</vt:lpstr>
      <vt:lpstr>Support from Vendors</vt:lpstr>
      <vt:lpstr>PowerPoint Presentation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Accessing Devices to Trial and Funding Purchases</dc:title>
  <dc:creator>Marc and Becca</dc:creator>
  <cp:lastModifiedBy>Yvonne Wiley-Shreffler</cp:lastModifiedBy>
  <cp:revision>55</cp:revision>
  <dcterms:created xsi:type="dcterms:W3CDTF">2016-03-28T00:52:21Z</dcterms:created>
  <dcterms:modified xsi:type="dcterms:W3CDTF">2016-04-03T23:18:32Z</dcterms:modified>
</cp:coreProperties>
</file>