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2" r:id="rId3"/>
    <p:sldId id="257" r:id="rId4"/>
    <p:sldId id="258" r:id="rId5"/>
    <p:sldId id="280" r:id="rId6"/>
    <p:sldId id="259" r:id="rId7"/>
    <p:sldId id="263" r:id="rId8"/>
    <p:sldId id="262" r:id="rId9"/>
    <p:sldId id="264" r:id="rId10"/>
    <p:sldId id="284" r:id="rId11"/>
    <p:sldId id="266" r:id="rId12"/>
    <p:sldId id="269" r:id="rId13"/>
    <p:sldId id="267" r:id="rId14"/>
    <p:sldId id="270" r:id="rId15"/>
    <p:sldId id="274" r:id="rId16"/>
    <p:sldId id="285" r:id="rId17"/>
    <p:sldId id="272" r:id="rId18"/>
    <p:sldId id="273" r:id="rId19"/>
    <p:sldId id="275" r:id="rId20"/>
    <p:sldId id="281" r:id="rId21"/>
    <p:sldId id="289" r:id="rId22"/>
    <p:sldId id="290" r:id="rId23"/>
    <p:sldId id="286" r:id="rId24"/>
    <p:sldId id="291" r:id="rId25"/>
    <p:sldId id="279"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E02A7"/>
    <a:srgbClr val="FF3399"/>
    <a:srgbClr val="29D3A6"/>
    <a:srgbClr val="002060"/>
    <a:srgbClr val="FF6600"/>
    <a:srgbClr val="FF66FF"/>
    <a:srgbClr val="CC3300"/>
    <a:srgbClr val="A8634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2" autoAdjust="0"/>
    <p:restoredTop sz="94660"/>
  </p:normalViewPr>
  <p:slideViewPr>
    <p:cSldViewPr snapToGrid="0">
      <p:cViewPr varScale="1">
        <p:scale>
          <a:sx n="64" d="100"/>
          <a:sy n="64" d="100"/>
        </p:scale>
        <p:origin x="91" y="48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earlylearninggps.com/" TargetMode="External"/><Relationship Id="rId2" Type="http://schemas.openxmlformats.org/officeDocument/2006/relationships/hyperlink" Target="http://papromiseforchildren.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Linking Standards, IFSPs and Service Delivery </a:t>
            </a:r>
            <a:endParaRPr lang="en-US" dirty="0"/>
          </a:p>
        </p:txBody>
      </p:sp>
      <p:sp>
        <p:nvSpPr>
          <p:cNvPr id="3" name="Subtitle 2"/>
          <p:cNvSpPr>
            <a:spLocks noGrp="1"/>
          </p:cNvSpPr>
          <p:nvPr>
            <p:ph type="subTitle" idx="1"/>
          </p:nvPr>
        </p:nvSpPr>
        <p:spPr/>
        <p:txBody>
          <a:bodyPr>
            <a:normAutofit/>
          </a:bodyPr>
          <a:lstStyle/>
          <a:p>
            <a:pPr algn="ctr"/>
            <a:r>
              <a:rPr lang="en-US" sz="3600" dirty="0" smtClean="0"/>
              <a:t>A Challenge and An Opportunity!</a:t>
            </a:r>
            <a:endParaRPr lang="en-US" sz="3600" dirty="0"/>
          </a:p>
        </p:txBody>
      </p:sp>
    </p:spTree>
    <p:extLst>
      <p:ext uri="{BB962C8B-B14F-4D97-AF65-F5344CB8AC3E}">
        <p14:creationId xmlns:p14="http://schemas.microsoft.com/office/powerpoint/2010/main" val="218929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720"/>
          <a:stretch/>
        </p:blipFill>
        <p:spPr>
          <a:xfrm>
            <a:off x="2901245" y="828358"/>
            <a:ext cx="4417729" cy="5719198"/>
          </a:xfrm>
          <a:prstGeom prst="rect">
            <a:avLst/>
          </a:prstGeom>
        </p:spPr>
      </p:pic>
      <p:sp>
        <p:nvSpPr>
          <p:cNvPr id="3" name="TextBox 2"/>
          <p:cNvSpPr txBox="1"/>
          <p:nvPr/>
        </p:nvSpPr>
        <p:spPr>
          <a:xfrm>
            <a:off x="5000978" y="6310489"/>
            <a:ext cx="306494"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4112822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734" y="440268"/>
            <a:ext cx="7766936" cy="1646302"/>
          </a:xfrm>
        </p:spPr>
        <p:txBody>
          <a:bodyPr/>
          <a:lstStyle/>
          <a:p>
            <a:pPr algn="ctr"/>
            <a:r>
              <a:rPr lang="en-US" dirty="0" smtClean="0"/>
              <a:t>Organization Of </a:t>
            </a:r>
            <a:br>
              <a:rPr lang="en-US" dirty="0" smtClean="0"/>
            </a:br>
            <a:r>
              <a:rPr lang="en-US" dirty="0" smtClean="0"/>
              <a:t>PA Standards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0" y="2336526"/>
            <a:ext cx="3206044" cy="4343673"/>
          </a:xfrm>
          <a:prstGeom prst="rect">
            <a:avLst/>
          </a:prstGeom>
        </p:spPr>
      </p:pic>
    </p:spTree>
    <p:extLst>
      <p:ext uri="{BB962C8B-B14F-4D97-AF65-F5344CB8AC3E}">
        <p14:creationId xmlns:p14="http://schemas.microsoft.com/office/powerpoint/2010/main" val="3622286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9 Key Learning Areas</a:t>
            </a:r>
            <a:endParaRPr lang="en-US" sz="5400" dirty="0"/>
          </a:p>
        </p:txBody>
      </p:sp>
      <p:sp>
        <p:nvSpPr>
          <p:cNvPr id="3" name="Content Placeholder 2"/>
          <p:cNvSpPr>
            <a:spLocks noGrp="1"/>
          </p:cNvSpPr>
          <p:nvPr>
            <p:ph idx="1"/>
          </p:nvPr>
        </p:nvSpPr>
        <p:spPr>
          <a:xfrm>
            <a:off x="1779375" y="1667992"/>
            <a:ext cx="8596668" cy="4470399"/>
          </a:xfrm>
        </p:spPr>
        <p:txBody>
          <a:bodyPr>
            <a:normAutofit/>
          </a:bodyPr>
          <a:lstStyle/>
          <a:p>
            <a:pPr>
              <a:buFont typeface="Wingdings" panose="05000000000000000000" pitchFamily="2" charset="2"/>
              <a:buChar char="Ø"/>
            </a:pPr>
            <a:r>
              <a:rPr lang="en-US" sz="2400" b="1" dirty="0" smtClean="0">
                <a:solidFill>
                  <a:srgbClr val="FFFF00"/>
                </a:solidFill>
                <a:effectLst>
                  <a:outerShdw blurRad="38100" dist="38100" dir="2700000" algn="tl">
                    <a:srgbClr val="000000">
                      <a:alpha val="43137"/>
                    </a:srgbClr>
                  </a:outerShdw>
                </a:effectLst>
              </a:rPr>
              <a:t>Approaches to Learning through Play</a:t>
            </a:r>
          </a:p>
          <a:p>
            <a:pPr>
              <a:buFont typeface="Wingdings" panose="05000000000000000000" pitchFamily="2" charset="2"/>
              <a:buChar char="Ø"/>
            </a:pPr>
            <a:r>
              <a:rPr lang="en-US" sz="2400" b="1" dirty="0" smtClean="0">
                <a:solidFill>
                  <a:srgbClr val="00B050"/>
                </a:solidFill>
                <a:effectLst>
                  <a:outerShdw blurRad="38100" dist="38100" dir="2700000" algn="tl">
                    <a:srgbClr val="000000">
                      <a:alpha val="43137"/>
                    </a:srgbClr>
                  </a:outerShdw>
                </a:effectLst>
              </a:rPr>
              <a:t>Language &amp; Literacy Development</a:t>
            </a:r>
          </a:p>
          <a:p>
            <a:pPr>
              <a:buFont typeface="Wingdings" panose="05000000000000000000" pitchFamily="2" charset="2"/>
              <a:buChar char="Ø"/>
            </a:pPr>
            <a:r>
              <a:rPr lang="en-US" sz="2400" b="1" dirty="0" smtClean="0">
                <a:solidFill>
                  <a:srgbClr val="FF6600"/>
                </a:solidFill>
                <a:effectLst>
                  <a:outerShdw blurRad="38100" dist="38100" dir="2700000" algn="tl">
                    <a:srgbClr val="000000">
                      <a:alpha val="43137"/>
                    </a:srgbClr>
                  </a:outerShdw>
                </a:effectLst>
              </a:rPr>
              <a:t>Mathematical Thinking &amp; Expression</a:t>
            </a:r>
          </a:p>
          <a:p>
            <a:pPr>
              <a:buFont typeface="Wingdings" panose="05000000000000000000" pitchFamily="2" charset="2"/>
              <a:buChar char="Ø"/>
            </a:pPr>
            <a:r>
              <a:rPr lang="en-US" sz="2400" b="1" dirty="0" smtClean="0">
                <a:solidFill>
                  <a:srgbClr val="002060"/>
                </a:solidFill>
                <a:effectLst>
                  <a:outerShdw blurRad="38100" dist="38100" dir="2700000" algn="tl">
                    <a:srgbClr val="000000">
                      <a:alpha val="43137"/>
                    </a:srgbClr>
                  </a:outerShdw>
                </a:effectLst>
              </a:rPr>
              <a:t>Scientific Thinking &amp; Technology</a:t>
            </a:r>
          </a:p>
          <a:p>
            <a:pPr>
              <a:buFont typeface="Wingdings" panose="05000000000000000000" pitchFamily="2" charset="2"/>
              <a:buChar char="Ø"/>
            </a:pPr>
            <a:r>
              <a:rPr lang="en-US" sz="2400" b="1" dirty="0" smtClean="0">
                <a:solidFill>
                  <a:srgbClr val="FF0000"/>
                </a:solidFill>
                <a:effectLst>
                  <a:outerShdw blurRad="38100" dist="38100" dir="2700000" algn="tl">
                    <a:srgbClr val="000000">
                      <a:alpha val="43137"/>
                    </a:srgbClr>
                  </a:outerShdw>
                </a:effectLst>
              </a:rPr>
              <a:t>Social Studies Thinking</a:t>
            </a:r>
          </a:p>
          <a:p>
            <a:pPr>
              <a:buFont typeface="Wingdings" panose="05000000000000000000" pitchFamily="2" charset="2"/>
              <a:buChar char="Ø"/>
            </a:pPr>
            <a:r>
              <a:rPr lang="en-US" sz="2400" b="1" dirty="0" smtClean="0">
                <a:solidFill>
                  <a:schemeClr val="accent2">
                    <a:lumMod val="60000"/>
                    <a:lumOff val="40000"/>
                  </a:schemeClr>
                </a:solidFill>
                <a:effectLst>
                  <a:outerShdw blurRad="38100" dist="38100" dir="2700000" algn="tl">
                    <a:srgbClr val="000000">
                      <a:alpha val="43137"/>
                    </a:srgbClr>
                  </a:outerShdw>
                </a:effectLst>
              </a:rPr>
              <a:t>Creative Thinking &amp; General Knowledge</a:t>
            </a:r>
            <a:endParaRPr lang="en-US" sz="2400" b="1" dirty="0">
              <a:solidFill>
                <a:schemeClr val="accent2">
                  <a:lumMod val="60000"/>
                  <a:lumOff val="40000"/>
                </a:schemeClr>
              </a:solidFill>
              <a:effectLst>
                <a:outerShdw blurRad="38100" dist="38100" dir="2700000" algn="tl">
                  <a:srgbClr val="000000">
                    <a:alpha val="43137"/>
                  </a:srgbClr>
                </a:outerShdw>
              </a:effectLst>
            </a:endParaRPr>
          </a:p>
          <a:p>
            <a:pPr>
              <a:buFont typeface="Wingdings" panose="05000000000000000000" pitchFamily="2" charset="2"/>
              <a:buChar char="Ø"/>
            </a:pPr>
            <a:r>
              <a:rPr lang="en-US" sz="2400" b="1" dirty="0" smtClean="0">
                <a:solidFill>
                  <a:srgbClr val="FF0066"/>
                </a:solidFill>
                <a:effectLst>
                  <a:outerShdw blurRad="38100" dist="38100" dir="2700000" algn="tl">
                    <a:srgbClr val="000000">
                      <a:alpha val="43137"/>
                    </a:srgbClr>
                  </a:outerShdw>
                </a:effectLst>
              </a:rPr>
              <a:t>Health, Wellness &amp; Physical Development</a:t>
            </a:r>
          </a:p>
          <a:p>
            <a:pPr>
              <a:buFont typeface="Wingdings" panose="05000000000000000000" pitchFamily="2" charset="2"/>
              <a:buChar char="Ø"/>
            </a:pPr>
            <a:r>
              <a:rPr lang="en-US" sz="2400" b="1" dirty="0" smtClean="0">
                <a:solidFill>
                  <a:srgbClr val="29D3A6"/>
                </a:solidFill>
                <a:effectLst>
                  <a:outerShdw blurRad="38100" dist="38100" dir="2700000" algn="tl">
                    <a:srgbClr val="000000">
                      <a:alpha val="43137"/>
                    </a:srgbClr>
                  </a:outerShdw>
                </a:effectLst>
              </a:rPr>
              <a:t>Social &amp; Emotional Development</a:t>
            </a:r>
          </a:p>
          <a:p>
            <a:pPr>
              <a:buFont typeface="Wingdings" panose="05000000000000000000" pitchFamily="2" charset="2"/>
              <a:buChar char="Ø"/>
            </a:pPr>
            <a:r>
              <a:rPr lang="en-US" sz="2400" b="1" dirty="0" smtClean="0">
                <a:solidFill>
                  <a:srgbClr val="CE02A7"/>
                </a:solidFill>
                <a:effectLst>
                  <a:outerShdw blurRad="38100" dist="38100" dir="2700000" algn="tl">
                    <a:srgbClr val="000000">
                      <a:alpha val="43137"/>
                    </a:srgbClr>
                  </a:outerShdw>
                </a:effectLst>
              </a:rPr>
              <a:t>Partnerships for Learning </a:t>
            </a:r>
            <a:endParaRPr lang="en-US" sz="2400" b="1" dirty="0">
              <a:solidFill>
                <a:srgbClr val="CE02A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407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25822">
            <a:off x="8022295" y="1532512"/>
            <a:ext cx="3717699" cy="5136924"/>
          </a:xfrm>
          <a:prstGeom prst="rect">
            <a:avLst/>
          </a:prstGeom>
        </p:spPr>
      </p:pic>
      <p:sp>
        <p:nvSpPr>
          <p:cNvPr id="2" name="Title 1"/>
          <p:cNvSpPr>
            <a:spLocks noGrp="1"/>
          </p:cNvSpPr>
          <p:nvPr>
            <p:ph type="title"/>
          </p:nvPr>
        </p:nvSpPr>
        <p:spPr/>
        <p:txBody>
          <a:bodyPr>
            <a:normAutofit/>
          </a:bodyPr>
          <a:lstStyle/>
          <a:p>
            <a:pPr algn="ctr"/>
            <a:r>
              <a:rPr lang="en-US" sz="5400" dirty="0" smtClean="0"/>
              <a:t>Title Page	</a:t>
            </a:r>
            <a:endParaRPr lang="en-US" sz="5400"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v"/>
            </a:pPr>
            <a:r>
              <a:rPr lang="en-US" sz="3600" dirty="0" smtClean="0"/>
              <a:t>One for EACH Key Learning Area-the domains of learning that assure a child’s holistic learning</a:t>
            </a:r>
          </a:p>
          <a:p>
            <a:pPr>
              <a:buFont typeface="Wingdings" panose="05000000000000000000" pitchFamily="2" charset="2"/>
              <a:buChar char="v"/>
            </a:pPr>
            <a:r>
              <a:rPr lang="en-US" sz="3600" dirty="0" smtClean="0"/>
              <a:t>Tagline </a:t>
            </a:r>
          </a:p>
          <a:p>
            <a:pPr>
              <a:buFont typeface="Wingdings" panose="05000000000000000000" pitchFamily="2" charset="2"/>
              <a:buChar char="v"/>
            </a:pPr>
            <a:r>
              <a:rPr lang="en-US" sz="3600" dirty="0" smtClean="0"/>
              <a:t>Descriptive Paragraph</a:t>
            </a:r>
          </a:p>
          <a:p>
            <a:pPr>
              <a:buFont typeface="Wingdings" panose="05000000000000000000" pitchFamily="2" charset="2"/>
              <a:buChar char="v"/>
            </a:pPr>
            <a:r>
              <a:rPr lang="en-US" sz="3600" dirty="0" smtClean="0"/>
              <a:t>Table of Contents </a:t>
            </a:r>
            <a:r>
              <a:rPr lang="en-US" dirty="0" smtClean="0"/>
              <a:t>(Standards booklet pages 2-3)</a:t>
            </a:r>
            <a:endParaRPr lang="en-US" sz="3600" dirty="0" smtClean="0"/>
          </a:p>
          <a:p>
            <a:pPr lvl="1">
              <a:buFont typeface="Wingdings" panose="05000000000000000000" pitchFamily="2" charset="2"/>
              <a:buChar char="ü"/>
            </a:pPr>
            <a:r>
              <a:rPr lang="en-US" sz="3600" dirty="0" smtClean="0"/>
              <a:t>Standard Area #</a:t>
            </a:r>
          </a:p>
          <a:p>
            <a:pPr lvl="1">
              <a:buFont typeface="Wingdings" panose="05000000000000000000" pitchFamily="2" charset="2"/>
              <a:buChar char="ü"/>
            </a:pPr>
            <a:r>
              <a:rPr lang="en-US" sz="3600" dirty="0" smtClean="0"/>
              <a:t>Standard Descriptor</a:t>
            </a:r>
          </a:p>
          <a:p>
            <a:pPr lvl="1">
              <a:buFont typeface="Wingdings" panose="05000000000000000000" pitchFamily="2" charset="2"/>
              <a:buChar char="ü"/>
            </a:pPr>
            <a:endParaRPr lang="en-US" sz="2600" dirty="0" smtClean="0"/>
          </a:p>
        </p:txBody>
      </p:sp>
    </p:spTree>
    <p:extLst>
      <p:ext uri="{BB962C8B-B14F-4D97-AF65-F5344CB8AC3E}">
        <p14:creationId xmlns:p14="http://schemas.microsoft.com/office/powerpoint/2010/main" val="324031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779" y="0"/>
            <a:ext cx="8596668" cy="1320800"/>
          </a:xfrm>
        </p:spPr>
        <p:txBody>
          <a:bodyPr>
            <a:normAutofit fontScale="90000"/>
          </a:bodyPr>
          <a:lstStyle/>
          <a:p>
            <a:pPr algn="ctr"/>
            <a:r>
              <a:rPr lang="en-US" sz="5400" dirty="0" smtClean="0"/>
              <a:t>Organization of </a:t>
            </a:r>
            <a:br>
              <a:rPr lang="en-US" sz="5400" dirty="0" smtClean="0"/>
            </a:br>
            <a:r>
              <a:rPr lang="en-US" sz="5400" dirty="0" smtClean="0"/>
              <a:t>Key Learning Areas</a:t>
            </a:r>
            <a:endParaRPr lang="en-US" sz="5400" dirty="0"/>
          </a:p>
        </p:txBody>
      </p:sp>
      <p:sp>
        <p:nvSpPr>
          <p:cNvPr id="3" name="Content Placeholder 2"/>
          <p:cNvSpPr>
            <a:spLocks noGrp="1"/>
          </p:cNvSpPr>
          <p:nvPr>
            <p:ph idx="1"/>
          </p:nvPr>
        </p:nvSpPr>
        <p:spPr>
          <a:xfrm>
            <a:off x="733778" y="1562278"/>
            <a:ext cx="9457489" cy="3880773"/>
          </a:xfrm>
        </p:spPr>
        <p:txBody>
          <a:bodyPr>
            <a:normAutofit/>
          </a:bodyPr>
          <a:lstStyle/>
          <a:p>
            <a:pPr>
              <a:buFont typeface="Wingdings" panose="05000000000000000000" pitchFamily="2" charset="2"/>
              <a:buChar char="v"/>
            </a:pPr>
            <a:r>
              <a:rPr lang="en-US" sz="2800" b="1" dirty="0" smtClean="0"/>
              <a:t>Numbered Standard Area</a:t>
            </a:r>
            <a:r>
              <a:rPr lang="en-US" sz="2800" dirty="0" smtClean="0"/>
              <a:t>-allows for smaller topics in each Key Learning Area</a:t>
            </a:r>
          </a:p>
          <a:p>
            <a:pPr>
              <a:buFont typeface="Wingdings" panose="05000000000000000000" pitchFamily="2" charset="2"/>
              <a:buChar char="v"/>
            </a:pPr>
            <a:r>
              <a:rPr lang="en-US" sz="2800" b="1" dirty="0" smtClean="0"/>
              <a:t>Big Ideas</a:t>
            </a:r>
            <a:r>
              <a:rPr lang="en-US" sz="2800" dirty="0" smtClean="0"/>
              <a:t>-describes the information that children should acquire across all age levels – the main concept</a:t>
            </a:r>
          </a:p>
          <a:p>
            <a:pPr>
              <a:buFont typeface="Wingdings" panose="05000000000000000000" pitchFamily="2" charset="2"/>
              <a:buChar char="v"/>
            </a:pPr>
            <a:r>
              <a:rPr lang="en-US" sz="2800" b="1" dirty="0" smtClean="0"/>
              <a:t>Essential Questions</a:t>
            </a:r>
            <a:r>
              <a:rPr lang="en-US" sz="2800" dirty="0" smtClean="0"/>
              <a:t>-linked to the BIG IDEAS and provides the questions that support children’s inquiry</a:t>
            </a:r>
            <a:endParaRPr lang="en-US"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5370"/>
          <a:stretch/>
        </p:blipFill>
        <p:spPr>
          <a:xfrm>
            <a:off x="1296062" y="4475210"/>
            <a:ext cx="8244476" cy="1953902"/>
          </a:xfrm>
          <a:prstGeom prst="rect">
            <a:avLst/>
          </a:prstGeom>
        </p:spPr>
      </p:pic>
    </p:spTree>
    <p:extLst>
      <p:ext uri="{BB962C8B-B14F-4D97-AF65-F5344CB8AC3E}">
        <p14:creationId xmlns:p14="http://schemas.microsoft.com/office/powerpoint/2010/main" val="2866484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Organization </a:t>
            </a:r>
            <a:r>
              <a:rPr lang="en-US" sz="3200" dirty="0" smtClean="0"/>
              <a:t>(cont.)</a:t>
            </a:r>
            <a:endParaRPr lang="en-US" sz="5400" dirty="0"/>
          </a:p>
        </p:txBody>
      </p:sp>
      <p:sp>
        <p:nvSpPr>
          <p:cNvPr id="3" name="Content Placeholder 2"/>
          <p:cNvSpPr>
            <a:spLocks noGrp="1"/>
          </p:cNvSpPr>
          <p:nvPr>
            <p:ph idx="1"/>
          </p:nvPr>
        </p:nvSpPr>
        <p:spPr>
          <a:xfrm>
            <a:off x="169333" y="1930400"/>
            <a:ext cx="8010506" cy="4664119"/>
          </a:xfrm>
        </p:spPr>
        <p:txBody>
          <a:bodyPr>
            <a:normAutofit fontScale="92500"/>
          </a:bodyPr>
          <a:lstStyle/>
          <a:p>
            <a:pPr>
              <a:buFont typeface="Wingdings" panose="05000000000000000000" pitchFamily="2" charset="2"/>
              <a:buChar char="v"/>
            </a:pPr>
            <a:r>
              <a:rPr lang="en-US" sz="2800" b="1" dirty="0" smtClean="0"/>
              <a:t>Broad Standard Statement</a:t>
            </a:r>
            <a:r>
              <a:rPr lang="en-US" sz="2800" dirty="0" smtClean="0"/>
              <a:t>-summarizes the key focal points found within the standard statements</a:t>
            </a:r>
            <a:endParaRPr lang="en-US" sz="2800" dirty="0"/>
          </a:p>
          <a:p>
            <a:pPr>
              <a:buFont typeface="Wingdings" panose="05000000000000000000" pitchFamily="2" charset="2"/>
              <a:buChar char="v"/>
            </a:pPr>
            <a:r>
              <a:rPr lang="en-US" sz="2800" b="1" dirty="0" smtClean="0"/>
              <a:t>Standard</a:t>
            </a:r>
            <a:r>
              <a:rPr lang="en-US" sz="2800" dirty="0" smtClean="0"/>
              <a:t>-a specific skill a child should know by the end of the developmental age range</a:t>
            </a:r>
          </a:p>
          <a:p>
            <a:pPr>
              <a:buFont typeface="Wingdings" panose="05000000000000000000" pitchFamily="2" charset="2"/>
              <a:buChar char="v"/>
            </a:pPr>
            <a:r>
              <a:rPr lang="en-US" sz="2800" b="1" dirty="0" smtClean="0"/>
              <a:t>Concepts and Competencies</a:t>
            </a:r>
            <a:r>
              <a:rPr lang="en-US" sz="2800" dirty="0" smtClean="0"/>
              <a:t>-skills that help to define the construct of the STANDARD</a:t>
            </a:r>
          </a:p>
          <a:p>
            <a:pPr>
              <a:buFont typeface="Wingdings" panose="05000000000000000000" pitchFamily="2" charset="2"/>
              <a:buChar char="v"/>
            </a:pPr>
            <a:r>
              <a:rPr lang="en-US" sz="2800" b="1" dirty="0" smtClean="0"/>
              <a:t>Supportive Practices</a:t>
            </a:r>
            <a:r>
              <a:rPr lang="en-US" sz="2800" dirty="0" smtClean="0"/>
              <a:t>-practitioners and families can employ these strategies to help children learn or make progress with particular skills</a:t>
            </a:r>
            <a:endParaRPr lang="en-US"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824" b="13043"/>
          <a:stretch/>
        </p:blipFill>
        <p:spPr>
          <a:xfrm>
            <a:off x="8267678" y="1154591"/>
            <a:ext cx="3783421" cy="4597366"/>
          </a:xfrm>
          <a:prstGeom prst="rect">
            <a:avLst/>
          </a:prstGeom>
        </p:spPr>
      </p:pic>
    </p:spTree>
    <p:extLst>
      <p:ext uri="{BB962C8B-B14F-4D97-AF65-F5344CB8AC3E}">
        <p14:creationId xmlns:p14="http://schemas.microsoft.com/office/powerpoint/2010/main" val="158096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756" y="503821"/>
            <a:ext cx="6558109" cy="6186308"/>
          </a:xfrm>
          <a:prstGeom prst="rect">
            <a:avLst/>
          </a:prstGeom>
          <a:noFill/>
        </p:spPr>
        <p:txBody>
          <a:bodyPr wrap="square" rtlCol="0">
            <a:spAutoFit/>
          </a:bodyPr>
          <a:lstStyle/>
          <a:p>
            <a:pPr marL="285750" indent="-285750">
              <a:buFont typeface="Wingdings" panose="05000000000000000000" pitchFamily="2" charset="2"/>
              <a:buChar char="v"/>
            </a:pPr>
            <a:r>
              <a:rPr lang="en-US" sz="2400" dirty="0" smtClean="0"/>
              <a:t>Partnerships for Learning is unique to the PA Learning Standards for Early Childhood.</a:t>
            </a:r>
          </a:p>
          <a:p>
            <a:endParaRPr lang="en-US" sz="1200" dirty="0" smtClean="0"/>
          </a:p>
          <a:p>
            <a:pPr marL="285750" indent="-285750">
              <a:buFont typeface="Wingdings" panose="05000000000000000000" pitchFamily="2" charset="2"/>
              <a:buChar char="v"/>
            </a:pPr>
            <a:r>
              <a:rPr lang="en-US" sz="2400" dirty="0" smtClean="0"/>
              <a:t>The partnerships between the child, family, early care, and education programs and other agencies are critical to providing a holistic and seamless approach to children’s learning.</a:t>
            </a:r>
          </a:p>
          <a:p>
            <a:endParaRPr lang="en-US" sz="1200" dirty="0" smtClean="0"/>
          </a:p>
          <a:p>
            <a:pPr marL="285750" indent="-285750">
              <a:buFont typeface="Wingdings" panose="05000000000000000000" pitchFamily="2" charset="2"/>
              <a:buChar char="v"/>
            </a:pPr>
            <a:r>
              <a:rPr lang="en-US" sz="2400" dirty="0" smtClean="0"/>
              <a:t>Early care and education programs and families should  work together in order to share information about individualized learning plans and goals, assure positive transition to and from the current setting, and identify and refer family members to other community agencies when appropriate.</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221" y="495435"/>
            <a:ext cx="4270349" cy="5809409"/>
          </a:xfrm>
          <a:prstGeom prst="rect">
            <a:avLst/>
          </a:prstGeom>
        </p:spPr>
      </p:pic>
    </p:spTree>
    <p:extLst>
      <p:ext uri="{BB962C8B-B14F-4D97-AF65-F5344CB8AC3E}">
        <p14:creationId xmlns:p14="http://schemas.microsoft.com/office/powerpoint/2010/main" val="93201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Glossary</a:t>
            </a: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600" dirty="0" smtClean="0"/>
              <a:t>Placed at the end of each Key Learning Area</a:t>
            </a:r>
          </a:p>
          <a:p>
            <a:pPr>
              <a:buFont typeface="Wingdings" panose="05000000000000000000" pitchFamily="2" charset="2"/>
              <a:buChar char="v"/>
            </a:pPr>
            <a:r>
              <a:rPr lang="en-US" sz="3600" dirty="0" smtClean="0"/>
              <a:t>References “key words” used in that Key Learning Area</a:t>
            </a:r>
            <a:endParaRPr lang="en-US" sz="3600" dirty="0"/>
          </a:p>
        </p:txBody>
      </p:sp>
      <p:sp>
        <p:nvSpPr>
          <p:cNvPr id="4" name="TextBox 3"/>
          <p:cNvSpPr txBox="1"/>
          <p:nvPr/>
        </p:nvSpPr>
        <p:spPr>
          <a:xfrm>
            <a:off x="4166769" y="1542951"/>
            <a:ext cx="1589836" cy="369332"/>
          </a:xfrm>
          <a:prstGeom prst="rect">
            <a:avLst/>
          </a:prstGeom>
          <a:noFill/>
        </p:spPr>
        <p:txBody>
          <a:bodyPr wrap="none" rtlCol="0">
            <a:spAutoFit/>
          </a:bodyPr>
          <a:lstStyle/>
          <a:p>
            <a:r>
              <a:rPr lang="en-US" dirty="0" smtClean="0"/>
              <a:t>(See page 23)</a:t>
            </a:r>
            <a:endParaRPr lang="en-US" dirty="0"/>
          </a:p>
        </p:txBody>
      </p:sp>
    </p:spTree>
    <p:extLst>
      <p:ext uri="{BB962C8B-B14F-4D97-AF65-F5344CB8AC3E}">
        <p14:creationId xmlns:p14="http://schemas.microsoft.com/office/powerpoint/2010/main" val="351187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Resources</a:t>
            </a: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600" dirty="0" smtClean="0"/>
              <a:t>Arranged by Key Learning Areas</a:t>
            </a:r>
          </a:p>
          <a:p>
            <a:pPr>
              <a:buFont typeface="Wingdings" panose="05000000000000000000" pitchFamily="2" charset="2"/>
              <a:buChar char="v"/>
            </a:pPr>
            <a:r>
              <a:rPr lang="en-US" sz="3600" dirty="0" smtClean="0"/>
              <a:t>Found at the end of the Standards on page 139</a:t>
            </a:r>
          </a:p>
          <a:p>
            <a:pPr>
              <a:buFont typeface="Wingdings" panose="05000000000000000000" pitchFamily="2" charset="2"/>
              <a:buChar char="v"/>
            </a:pPr>
            <a:r>
              <a:rPr lang="en-US" sz="3600" dirty="0" smtClean="0"/>
              <a:t>Contains articles, books, and websites</a:t>
            </a:r>
            <a:endParaRPr lang="en-US" sz="3600" dirty="0"/>
          </a:p>
        </p:txBody>
      </p:sp>
    </p:spTree>
    <p:extLst>
      <p:ext uri="{BB962C8B-B14F-4D97-AF65-F5344CB8AC3E}">
        <p14:creationId xmlns:p14="http://schemas.microsoft.com/office/powerpoint/2010/main" val="209208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Challenge and Opportunity</a:t>
            </a:r>
            <a:endParaRPr lang="en-US" sz="5400"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v"/>
            </a:pPr>
            <a:r>
              <a:rPr lang="en-US" sz="2400" dirty="0" smtClean="0"/>
              <a:t>Teams can use this information to remind us what is developmentally appropriate and can help us show families what skills the child needs to build upon</a:t>
            </a:r>
          </a:p>
          <a:p>
            <a:pPr>
              <a:buFont typeface="Wingdings" panose="05000000000000000000" pitchFamily="2" charset="2"/>
              <a:buChar char="v"/>
            </a:pPr>
            <a:r>
              <a:rPr lang="en-US" sz="2400" dirty="0" smtClean="0"/>
              <a:t>The standards show steps that are necessary for a child to build upon in order to support the “Big Idea” and can be used with families as their child moves through early intervention</a:t>
            </a:r>
          </a:p>
          <a:p>
            <a:pPr>
              <a:buFont typeface="Wingdings" panose="05000000000000000000" pitchFamily="2" charset="2"/>
              <a:buChar char="v"/>
            </a:pPr>
            <a:r>
              <a:rPr lang="en-US" sz="2400" dirty="0" smtClean="0"/>
              <a:t>Teams can explain the rationale for the standards with families and community </a:t>
            </a:r>
            <a:r>
              <a:rPr lang="en-US" sz="2400" dirty="0"/>
              <a:t>partners and document in </a:t>
            </a:r>
            <a:r>
              <a:rPr lang="en-US" sz="2400" dirty="0" smtClean="0"/>
              <a:t>session/service notes</a:t>
            </a:r>
          </a:p>
          <a:p>
            <a:pPr>
              <a:buFont typeface="Wingdings" panose="05000000000000000000" pitchFamily="2" charset="2"/>
              <a:buChar char="v"/>
            </a:pPr>
            <a:r>
              <a:rPr lang="en-US" sz="2400" dirty="0" smtClean="0"/>
              <a:t>Teams can use the </a:t>
            </a:r>
            <a:r>
              <a:rPr lang="en-US" sz="2400" b="1" dirty="0" smtClean="0"/>
              <a:t>Checklist</a:t>
            </a:r>
            <a:r>
              <a:rPr lang="en-US" sz="2400" dirty="0" smtClean="0"/>
              <a:t> to validate how we are already using the Standards in our therapy services</a:t>
            </a:r>
          </a:p>
          <a:p>
            <a:pPr>
              <a:buFont typeface="Wingdings" panose="05000000000000000000" pitchFamily="2" charset="2"/>
              <a:buChar char="v"/>
            </a:pPr>
            <a:endParaRPr lang="en-US" sz="2800" dirty="0"/>
          </a:p>
        </p:txBody>
      </p:sp>
    </p:spTree>
    <p:extLst>
      <p:ext uri="{BB962C8B-B14F-4D97-AF65-F5344CB8AC3E}">
        <p14:creationId xmlns:p14="http://schemas.microsoft.com/office/powerpoint/2010/main" val="322854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here??</a:t>
            </a:r>
            <a:endParaRPr lang="en-US" dirty="0"/>
          </a:p>
        </p:txBody>
      </p:sp>
      <p:sp>
        <p:nvSpPr>
          <p:cNvPr id="3" name="Content Placeholder 2"/>
          <p:cNvSpPr>
            <a:spLocks noGrp="1"/>
          </p:cNvSpPr>
          <p:nvPr>
            <p:ph idx="1"/>
          </p:nvPr>
        </p:nvSpPr>
        <p:spPr>
          <a:xfrm>
            <a:off x="677334" y="1496291"/>
            <a:ext cx="8596668" cy="4545071"/>
          </a:xfrm>
        </p:spPr>
        <p:txBody>
          <a:bodyPr>
            <a:normAutofit fontScale="92500" lnSpcReduction="20000"/>
          </a:bodyPr>
          <a:lstStyle/>
          <a:p>
            <a:pPr>
              <a:buFont typeface="Wingdings" pitchFamily="2" charset="2"/>
              <a:buChar char="v"/>
            </a:pPr>
            <a:r>
              <a:rPr lang="en-US" dirty="0" smtClean="0"/>
              <a:t>The PA Standards for Early Childhood, Infant/Toddler are not new. You probably remember talking about them in the past. However, they were revised in 2014, and are now required for use in all OCDEL programs, including Early Intervention. </a:t>
            </a:r>
          </a:p>
          <a:p>
            <a:pPr>
              <a:buFont typeface="Wingdings" pitchFamily="2" charset="2"/>
              <a:buChar char="v"/>
            </a:pPr>
            <a:r>
              <a:rPr lang="en-US" dirty="0" smtClean="0"/>
              <a:t>Each EI program had to do an Action Plan to determine how the PA Standards would be used within their system. With the help of several local stakeholders who use or provide EI services, we came up with a training plan and accessed the materials to make this process easy for staff and fun for families. Your peers put this information together, and will be using the tools along with all of you.</a:t>
            </a:r>
          </a:p>
          <a:p>
            <a:pPr>
              <a:buFont typeface="Wingdings" pitchFamily="2" charset="2"/>
              <a:buChar char="v"/>
            </a:pPr>
            <a:r>
              <a:rPr lang="en-US" dirty="0" smtClean="0"/>
              <a:t>We did an in-person training in October, 2015, and have now made the training available to everyone using an online website. So glad you found us!! </a:t>
            </a:r>
            <a:endParaRPr lang="en-US" dirty="0">
              <a:sym typeface="Wingdings" pitchFamily="2" charset="2"/>
            </a:endParaRPr>
          </a:p>
          <a:p>
            <a:pPr>
              <a:buFont typeface="Wingdings" pitchFamily="2" charset="2"/>
              <a:buChar char="v"/>
            </a:pPr>
            <a:r>
              <a:rPr lang="en-US" dirty="0" smtClean="0">
                <a:sym typeface="Wingdings" pitchFamily="2" charset="2"/>
              </a:rPr>
              <a:t>Through this training, we will share our ideas for using the Standards with families in EI. </a:t>
            </a:r>
            <a:r>
              <a:rPr lang="en-US" dirty="0">
                <a:sym typeface="Wingdings" pitchFamily="2" charset="2"/>
              </a:rPr>
              <a:t>You will get some great </a:t>
            </a:r>
            <a:r>
              <a:rPr lang="en-US" dirty="0" smtClean="0">
                <a:sym typeface="Wingdings" pitchFamily="2" charset="2"/>
              </a:rPr>
              <a:t>ideas, </a:t>
            </a:r>
            <a:r>
              <a:rPr lang="en-US" dirty="0">
                <a:sym typeface="Wingdings" pitchFamily="2" charset="2"/>
              </a:rPr>
              <a:t>but these are only examples to get you started. </a:t>
            </a:r>
            <a:r>
              <a:rPr lang="en-US" dirty="0" smtClean="0">
                <a:sym typeface="Wingdings" pitchFamily="2" charset="2"/>
              </a:rPr>
              <a:t>As we all get more comfortable with the tools we have available, we want folks to talk and share the ideas they have. </a:t>
            </a:r>
          </a:p>
          <a:p>
            <a:pPr>
              <a:buFont typeface="Wingdings" pitchFamily="2" charset="2"/>
              <a:buChar char="v"/>
            </a:pPr>
            <a:r>
              <a:rPr lang="en-US" dirty="0" smtClean="0">
                <a:sym typeface="Wingdings" pitchFamily="2" charset="2"/>
              </a:rPr>
              <a:t>Don’t be shy, let us know what is working for you!! How are you documenting what you do?? How are families responding?? How easy is it to relate the Standards to a child’s IFSP outcome and strategies? To Coaching??</a:t>
            </a:r>
            <a:endParaRPr lang="en-US" dirty="0"/>
          </a:p>
        </p:txBody>
      </p:sp>
    </p:spTree>
    <p:extLst>
      <p:ext uri="{BB962C8B-B14F-4D97-AF65-F5344CB8AC3E}">
        <p14:creationId xmlns:p14="http://schemas.microsoft.com/office/powerpoint/2010/main" val="257029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Process of Introducing the Standards in EI</a:t>
            </a:r>
            <a:endParaRPr lang="en-US" sz="5400" dirty="0"/>
          </a:p>
        </p:txBody>
      </p:sp>
      <p:sp>
        <p:nvSpPr>
          <p:cNvPr id="3" name="Content Placeholder 2"/>
          <p:cNvSpPr>
            <a:spLocks noGrp="1"/>
          </p:cNvSpPr>
          <p:nvPr>
            <p:ph idx="1"/>
          </p:nvPr>
        </p:nvSpPr>
        <p:spPr>
          <a:xfrm>
            <a:off x="2655398" y="2414143"/>
            <a:ext cx="8287411" cy="3553746"/>
          </a:xfrm>
        </p:spPr>
        <p:txBody>
          <a:bodyPr>
            <a:normAutofit/>
          </a:bodyPr>
          <a:lstStyle/>
          <a:p>
            <a:pPr>
              <a:buFont typeface="Wingdings" panose="05000000000000000000" pitchFamily="2" charset="2"/>
              <a:buChar char="v"/>
            </a:pPr>
            <a:r>
              <a:rPr lang="en-US" sz="3600" dirty="0" smtClean="0"/>
              <a:t>SC Role</a:t>
            </a:r>
          </a:p>
          <a:p>
            <a:pPr marL="0" indent="0">
              <a:buNone/>
            </a:pPr>
            <a:endParaRPr lang="en-US" sz="3600" dirty="0" smtClean="0"/>
          </a:p>
          <a:p>
            <a:pPr>
              <a:buFont typeface="Wingdings" panose="05000000000000000000" pitchFamily="2" charset="2"/>
              <a:buChar char="v"/>
            </a:pPr>
            <a:r>
              <a:rPr lang="en-US" sz="3600" dirty="0" smtClean="0"/>
              <a:t>Evaluator Role</a:t>
            </a:r>
          </a:p>
          <a:p>
            <a:pPr marL="0" indent="0">
              <a:buNone/>
            </a:pPr>
            <a:endParaRPr lang="en-US" sz="3600" dirty="0" smtClean="0"/>
          </a:p>
          <a:p>
            <a:pPr>
              <a:buFont typeface="Wingdings" panose="05000000000000000000" pitchFamily="2" charset="2"/>
              <a:buChar char="v"/>
            </a:pPr>
            <a:r>
              <a:rPr lang="en-US" sz="3600" dirty="0" smtClean="0"/>
              <a:t>Provider Role</a:t>
            </a:r>
          </a:p>
        </p:txBody>
      </p:sp>
    </p:spTree>
    <p:extLst>
      <p:ext uri="{BB962C8B-B14F-4D97-AF65-F5344CB8AC3E}">
        <p14:creationId xmlns:p14="http://schemas.microsoft.com/office/powerpoint/2010/main" val="2433223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Activity from Learning is Everywhere</a:t>
            </a:r>
            <a:endParaRPr lang="en-US" dirty="0"/>
          </a:p>
        </p:txBody>
      </p:sp>
      <p:pic>
        <p:nvPicPr>
          <p:cNvPr id="4" name="Picture 3" descr="Activity Card 1.jpeg"/>
          <p:cNvPicPr>
            <a:picLocks noChangeAspect="1"/>
          </p:cNvPicPr>
          <p:nvPr/>
        </p:nvPicPr>
        <p:blipFill rotWithShape="1">
          <a:blip r:embed="rId2">
            <a:extLst>
              <a:ext uri="{28A0092B-C50C-407E-A947-70E740481C1C}">
                <a14:useLocalDpi xmlns:a14="http://schemas.microsoft.com/office/drawing/2010/main" val="0"/>
              </a:ext>
            </a:extLst>
          </a:blip>
          <a:srcRect l="2964" t="1813" r="4066"/>
          <a:stretch/>
        </p:blipFill>
        <p:spPr>
          <a:xfrm rot="16200000">
            <a:off x="2216766" y="237817"/>
            <a:ext cx="5514866" cy="7537339"/>
          </a:xfrm>
          <a:prstGeom prst="rect">
            <a:avLst/>
          </a:prstGeom>
        </p:spPr>
      </p:pic>
    </p:spTree>
    <p:extLst>
      <p:ext uri="{BB962C8B-B14F-4D97-AF65-F5344CB8AC3E}">
        <p14:creationId xmlns:p14="http://schemas.microsoft.com/office/powerpoint/2010/main" val="169877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21" y="389178"/>
            <a:ext cx="8596668" cy="1320800"/>
          </a:xfrm>
        </p:spPr>
        <p:txBody>
          <a:bodyPr/>
          <a:lstStyle/>
          <a:p>
            <a:pPr algn="ctr"/>
            <a:r>
              <a:rPr lang="en-US" dirty="0" smtClean="0"/>
              <a:t>How the Activity Ties in with the IFSP and the PA Standard</a:t>
            </a:r>
            <a:endParaRPr lang="en-US" dirty="0"/>
          </a:p>
        </p:txBody>
      </p:sp>
      <p:pic>
        <p:nvPicPr>
          <p:cNvPr id="3" name="Picture 2" descr="Standar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170" y="1771694"/>
            <a:ext cx="3641988" cy="5005422"/>
          </a:xfrm>
          <a:prstGeom prst="rect">
            <a:avLst/>
          </a:prstGeom>
        </p:spPr>
      </p:pic>
    </p:spTree>
    <p:extLst>
      <p:ext uri="{BB962C8B-B14F-4D97-AF65-F5344CB8AC3E}">
        <p14:creationId xmlns:p14="http://schemas.microsoft.com/office/powerpoint/2010/main" val="328987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156" y="1220017"/>
            <a:ext cx="7766936" cy="1646302"/>
          </a:xfrm>
        </p:spPr>
        <p:txBody>
          <a:bodyPr/>
          <a:lstStyle/>
          <a:p>
            <a:pPr algn="ctr"/>
            <a:r>
              <a:rPr lang="en-US" dirty="0" smtClean="0"/>
              <a:t>Documentation</a:t>
            </a:r>
            <a:endParaRPr lang="en-US" dirty="0"/>
          </a:p>
        </p:txBody>
      </p:sp>
      <p:sp>
        <p:nvSpPr>
          <p:cNvPr id="3" name="Subtitle 2"/>
          <p:cNvSpPr>
            <a:spLocks noGrp="1"/>
          </p:cNvSpPr>
          <p:nvPr>
            <p:ph type="subTitle" idx="1"/>
          </p:nvPr>
        </p:nvSpPr>
        <p:spPr>
          <a:xfrm>
            <a:off x="1601527" y="3484035"/>
            <a:ext cx="7766936" cy="1096899"/>
          </a:xfrm>
        </p:spPr>
        <p:txBody>
          <a:bodyPr>
            <a:noAutofit/>
          </a:bodyPr>
          <a:lstStyle/>
          <a:p>
            <a:pPr algn="ctr"/>
            <a:r>
              <a:rPr lang="en-US" sz="3600" dirty="0" smtClean="0"/>
              <a:t>How to Document the Discussion about the Standards with Families</a:t>
            </a:r>
            <a:endParaRPr lang="en-US" sz="3600" dirty="0"/>
          </a:p>
        </p:txBody>
      </p:sp>
    </p:spTree>
    <p:extLst>
      <p:ext uri="{BB962C8B-B14F-4D97-AF65-F5344CB8AC3E}">
        <p14:creationId xmlns:p14="http://schemas.microsoft.com/office/powerpoint/2010/main" val="2309354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ssion Note.jpeg"/>
          <p:cNvPicPr>
            <a:picLocks noChangeAspect="1"/>
          </p:cNvPicPr>
          <p:nvPr/>
        </p:nvPicPr>
        <p:blipFill rotWithShape="1">
          <a:blip r:embed="rId2">
            <a:extLst>
              <a:ext uri="{28A0092B-C50C-407E-A947-70E740481C1C}">
                <a14:useLocalDpi xmlns:a14="http://schemas.microsoft.com/office/drawing/2010/main" val="0"/>
              </a:ext>
            </a:extLst>
          </a:blip>
          <a:srcRect l="3127" t="1476" r="1875" b="16581"/>
          <a:stretch/>
        </p:blipFill>
        <p:spPr>
          <a:xfrm>
            <a:off x="2280380" y="181614"/>
            <a:ext cx="5853741" cy="6534501"/>
          </a:xfrm>
          <a:prstGeom prst="rect">
            <a:avLst/>
          </a:prstGeom>
        </p:spPr>
      </p:pic>
    </p:spTree>
    <p:extLst>
      <p:ext uri="{BB962C8B-B14F-4D97-AF65-F5344CB8AC3E}">
        <p14:creationId xmlns:p14="http://schemas.microsoft.com/office/powerpoint/2010/main" val="2573800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Additional Resources</a:t>
            </a: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600" dirty="0" smtClean="0"/>
              <a:t>PA Promise for Children</a:t>
            </a:r>
          </a:p>
          <a:p>
            <a:pPr marL="0" indent="0">
              <a:buNone/>
            </a:pPr>
            <a:r>
              <a:rPr lang="en-US" sz="3600" dirty="0"/>
              <a:t> </a:t>
            </a:r>
            <a:r>
              <a:rPr lang="en-US" sz="3600" dirty="0" smtClean="0"/>
              <a:t>  </a:t>
            </a:r>
            <a:r>
              <a:rPr lang="en-US" sz="3600" dirty="0" smtClean="0">
                <a:hlinkClick r:id="rId2"/>
              </a:rPr>
              <a:t>http://papromiseforchildren.com/</a:t>
            </a:r>
            <a:endParaRPr lang="en-US" sz="3600" dirty="0" smtClean="0"/>
          </a:p>
          <a:p>
            <a:pPr marL="0" indent="0">
              <a:buNone/>
            </a:pPr>
            <a:endParaRPr lang="en-US" sz="3600" dirty="0"/>
          </a:p>
          <a:p>
            <a:pPr>
              <a:buFont typeface="Wingdings" panose="05000000000000000000" pitchFamily="2" charset="2"/>
              <a:buChar char="v"/>
            </a:pPr>
            <a:r>
              <a:rPr lang="en-US" sz="3600" dirty="0" smtClean="0"/>
              <a:t>Early Learning GPS</a:t>
            </a:r>
          </a:p>
          <a:p>
            <a:pPr marL="0" indent="0">
              <a:buNone/>
            </a:pPr>
            <a:r>
              <a:rPr lang="en-US" sz="3600" dirty="0"/>
              <a:t> </a:t>
            </a:r>
            <a:r>
              <a:rPr lang="en-US" sz="3600" dirty="0" smtClean="0"/>
              <a:t>  </a:t>
            </a:r>
            <a:r>
              <a:rPr lang="en-US" sz="3600" dirty="0" smtClean="0">
                <a:hlinkClick r:id="rId3"/>
              </a:rPr>
              <a:t>https://www.earlylearninggps.com</a:t>
            </a:r>
            <a:endParaRPr lang="en-US" sz="3600" dirty="0" smtClean="0"/>
          </a:p>
          <a:p>
            <a:pPr marL="0" indent="0">
              <a:buNone/>
            </a:pPr>
            <a:endParaRPr lang="en-US" sz="3600" dirty="0"/>
          </a:p>
        </p:txBody>
      </p:sp>
    </p:spTree>
    <p:extLst>
      <p:ext uri="{BB962C8B-B14F-4D97-AF65-F5344CB8AC3E}">
        <p14:creationId xmlns:p14="http://schemas.microsoft.com/office/powerpoint/2010/main" val="3581942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One Size Does Not Fit All</a:t>
            </a:r>
            <a:endParaRPr lang="en-US" sz="5400" dirty="0"/>
          </a:p>
        </p:txBody>
      </p:sp>
      <p:pic>
        <p:nvPicPr>
          <p:cNvPr id="4" name="Content Placeholder 3" descr="... : Red, High Heels, Shoes, Feminine - Free Image on Pixabay - 65002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785203">
            <a:off x="5800183" y="1673763"/>
            <a:ext cx="3314821" cy="3788368"/>
          </a:xfrm>
        </p:spPr>
      </p:pic>
      <p:pic>
        <p:nvPicPr>
          <p:cNvPr id="5" name="Picture 4" descr="Dsquared Bicoloured Calfskin Sandals, available at luisaviaroma.co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75870">
            <a:off x="586135" y="1738261"/>
            <a:ext cx="4172399" cy="2418271"/>
          </a:xfrm>
          <a:prstGeom prst="rect">
            <a:avLst/>
          </a:prstGeom>
        </p:spPr>
      </p:pic>
      <p:pic>
        <p:nvPicPr>
          <p:cNvPr id="6" name="Picture 5" descr="Shoe by spacefem - Black and white sneak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611" y="4202161"/>
            <a:ext cx="3782112" cy="2217263"/>
          </a:xfrm>
          <a:prstGeom prst="rect">
            <a:avLst/>
          </a:prstGeom>
        </p:spPr>
      </p:pic>
    </p:spTree>
    <p:extLst>
      <p:ext uri="{BB962C8B-B14F-4D97-AF65-F5344CB8AC3E}">
        <p14:creationId xmlns:p14="http://schemas.microsoft.com/office/powerpoint/2010/main" val="436719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42" y="378682"/>
            <a:ext cx="8596668" cy="951354"/>
          </a:xfrm>
        </p:spPr>
        <p:txBody>
          <a:bodyPr>
            <a:normAutofit/>
          </a:bodyPr>
          <a:lstStyle/>
          <a:p>
            <a:r>
              <a:rPr lang="en-US" sz="4000" dirty="0" smtClean="0"/>
              <a:t>Training Objectives = AWARENESS!!</a:t>
            </a:r>
            <a:endParaRPr lang="en-US" sz="4000" dirty="0"/>
          </a:p>
        </p:txBody>
      </p:sp>
      <p:sp>
        <p:nvSpPr>
          <p:cNvPr id="3" name="Content Placeholder 2"/>
          <p:cNvSpPr>
            <a:spLocks noGrp="1"/>
          </p:cNvSpPr>
          <p:nvPr>
            <p:ph idx="1"/>
          </p:nvPr>
        </p:nvSpPr>
        <p:spPr>
          <a:xfrm>
            <a:off x="677334" y="1187532"/>
            <a:ext cx="8596668" cy="4239819"/>
          </a:xfrm>
        </p:spPr>
        <p:txBody>
          <a:bodyPr>
            <a:noAutofit/>
          </a:bodyPr>
          <a:lstStyle/>
          <a:p>
            <a:pPr>
              <a:buFont typeface="Wingdings" panose="05000000000000000000" pitchFamily="2" charset="2"/>
              <a:buChar char="v"/>
            </a:pPr>
            <a:r>
              <a:rPr lang="en-US" sz="3600" dirty="0" smtClean="0"/>
              <a:t>Familiarize and learn about the PA Learning Standards</a:t>
            </a:r>
          </a:p>
          <a:p>
            <a:pPr>
              <a:buFont typeface="Wingdings" panose="05000000000000000000" pitchFamily="2" charset="2"/>
              <a:buChar char="v"/>
            </a:pPr>
            <a:r>
              <a:rPr lang="en-US" sz="3600" dirty="0" smtClean="0"/>
              <a:t>Understand how the standards will support and enhance service delivery</a:t>
            </a:r>
          </a:p>
          <a:p>
            <a:pPr>
              <a:buFont typeface="Wingdings" panose="05000000000000000000" pitchFamily="2" charset="2"/>
              <a:buChar char="v"/>
            </a:pPr>
            <a:r>
              <a:rPr lang="en-US" sz="3600" dirty="0" smtClean="0"/>
              <a:t>Share resources provided in order to easily share the standards with families</a:t>
            </a:r>
          </a:p>
          <a:p>
            <a:pPr>
              <a:buFont typeface="Wingdings" panose="05000000000000000000" pitchFamily="2" charset="2"/>
              <a:buChar char="v"/>
            </a:pPr>
            <a:r>
              <a:rPr lang="en-US" sz="3600" dirty="0" smtClean="0"/>
              <a:t>Provide therapists with tips for documentation</a:t>
            </a:r>
            <a:endParaRPr lang="en-US" sz="3600" dirty="0"/>
          </a:p>
        </p:txBody>
      </p:sp>
    </p:spTree>
    <p:extLst>
      <p:ext uri="{BB962C8B-B14F-4D97-AF65-F5344CB8AC3E}">
        <p14:creationId xmlns:p14="http://schemas.microsoft.com/office/powerpoint/2010/main" val="191622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Standards are …</a:t>
            </a:r>
            <a:endParaRPr lang="en-US" sz="5400" dirty="0"/>
          </a:p>
        </p:txBody>
      </p:sp>
      <p:sp>
        <p:nvSpPr>
          <p:cNvPr id="3" name="Content Placeholder 2"/>
          <p:cNvSpPr>
            <a:spLocks noGrp="1"/>
          </p:cNvSpPr>
          <p:nvPr>
            <p:ph idx="1"/>
          </p:nvPr>
        </p:nvSpPr>
        <p:spPr>
          <a:xfrm>
            <a:off x="629739" y="1662545"/>
            <a:ext cx="8644263" cy="4096988"/>
          </a:xfrm>
        </p:spPr>
        <p:txBody>
          <a:bodyPr>
            <a:normAutofit fontScale="47500" lnSpcReduction="20000"/>
          </a:bodyPr>
          <a:lstStyle/>
          <a:p>
            <a:pPr>
              <a:buFont typeface="Wingdings" panose="05000000000000000000" pitchFamily="2" charset="2"/>
              <a:buChar char="v"/>
            </a:pPr>
            <a:r>
              <a:rPr lang="en-US" sz="3600" dirty="0" smtClean="0"/>
              <a:t>A set of principles and values that are the foundation for the way in which a program operates </a:t>
            </a:r>
          </a:p>
          <a:p>
            <a:pPr>
              <a:buFont typeface="Wingdings" panose="05000000000000000000" pitchFamily="2" charset="2"/>
              <a:buChar char="v"/>
            </a:pPr>
            <a:r>
              <a:rPr lang="en-US" sz="3600" dirty="0" smtClean="0"/>
              <a:t>A framework that reminds us all what typical development looks like; what expectations are reasonable for children.  Helps families understand how children typically develop, how skills build on each other as children grow.</a:t>
            </a:r>
          </a:p>
          <a:p>
            <a:pPr>
              <a:buFont typeface="Wingdings" panose="05000000000000000000" pitchFamily="2" charset="2"/>
              <a:buChar char="v"/>
            </a:pPr>
            <a:r>
              <a:rPr lang="en-US" sz="3600" dirty="0" smtClean="0"/>
              <a:t>A set of common elements that can be used across all similar programs to benefit young children’s learning. Did you know that Keystone Stars child care programs, Head Start, and other OCDEL professionals are already using the PA Standards for Early Childhood? That provides a common language for explaining development and our IFSP outcomes to the important people in the child’s world.</a:t>
            </a:r>
          </a:p>
          <a:p>
            <a:pPr>
              <a:buFont typeface="Wingdings" panose="05000000000000000000" pitchFamily="2" charset="2"/>
              <a:buChar char="v"/>
            </a:pPr>
            <a:r>
              <a:rPr lang="en-US" sz="3600" dirty="0" smtClean="0"/>
              <a:t>Families will hear about Learning Standards in a variety of ways as the child grows and goes through school. Families can start to understand how the Standards work even if their child is an infant. And it can be fun!!</a:t>
            </a:r>
          </a:p>
          <a:p>
            <a:pPr>
              <a:buFont typeface="Wingdings" panose="05000000000000000000" pitchFamily="2" charset="2"/>
              <a:buChar char="v"/>
            </a:pPr>
            <a:endParaRPr lang="en-US" sz="3600" dirty="0"/>
          </a:p>
        </p:txBody>
      </p:sp>
    </p:spTree>
    <p:extLst>
      <p:ext uri="{BB962C8B-B14F-4D97-AF65-F5344CB8AC3E}">
        <p14:creationId xmlns:p14="http://schemas.microsoft.com/office/powerpoint/2010/main" val="82949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Standards are NOT …</a:t>
            </a:r>
            <a:endParaRPr lang="en-US" sz="5400" dirty="0"/>
          </a:p>
        </p:txBody>
      </p:sp>
      <p:sp>
        <p:nvSpPr>
          <p:cNvPr id="3" name="Content Placeholder 2"/>
          <p:cNvSpPr>
            <a:spLocks noGrp="1"/>
          </p:cNvSpPr>
          <p:nvPr>
            <p:ph idx="1"/>
          </p:nvPr>
        </p:nvSpPr>
        <p:spPr>
          <a:xfrm>
            <a:off x="677334" y="1733797"/>
            <a:ext cx="8596668" cy="4307565"/>
          </a:xfrm>
        </p:spPr>
        <p:txBody>
          <a:bodyPr>
            <a:normAutofit fontScale="92500" lnSpcReduction="10000"/>
          </a:bodyPr>
          <a:lstStyle/>
          <a:p>
            <a:pPr>
              <a:buFont typeface="Wingdings" panose="05000000000000000000" pitchFamily="2" charset="2"/>
              <a:buChar char="v"/>
            </a:pPr>
            <a:r>
              <a:rPr lang="en-US" sz="3600" dirty="0"/>
              <a:t>A</a:t>
            </a:r>
            <a:r>
              <a:rPr lang="en-US" sz="3600" dirty="0" smtClean="0"/>
              <a:t> curriculum– There are no lesson plans or prescribed steps for intervention.</a:t>
            </a:r>
            <a:endParaRPr lang="en-US" sz="3600" dirty="0"/>
          </a:p>
          <a:p>
            <a:pPr>
              <a:buFont typeface="Wingdings" panose="05000000000000000000" pitchFamily="2" charset="2"/>
              <a:buChar char="v"/>
            </a:pPr>
            <a:r>
              <a:rPr lang="en-US" sz="3600" dirty="0" smtClean="0"/>
              <a:t>IFSP outcome/goals- We do NOT expect you to reference or document a specific Standard number on IFSP outcomes or strategies  developed with the family. </a:t>
            </a:r>
            <a:endParaRPr lang="en-US" sz="3600" dirty="0"/>
          </a:p>
          <a:p>
            <a:pPr>
              <a:buFont typeface="Wingdings" panose="05000000000000000000" pitchFamily="2" charset="2"/>
              <a:buChar char="v"/>
            </a:pPr>
            <a:r>
              <a:rPr lang="en-US" sz="3600" dirty="0" smtClean="0"/>
              <a:t>An assessment-No developmental scores or eligibility results. </a:t>
            </a:r>
            <a:endParaRPr lang="en-US" sz="3600" dirty="0"/>
          </a:p>
        </p:txBody>
      </p:sp>
    </p:spTree>
    <p:extLst>
      <p:ext uri="{BB962C8B-B14F-4D97-AF65-F5344CB8AC3E}">
        <p14:creationId xmlns:p14="http://schemas.microsoft.com/office/powerpoint/2010/main" val="128424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Why Standards?</a:t>
            </a:r>
            <a:endParaRPr lang="en-US" sz="5400" dirty="0"/>
          </a:p>
        </p:txBody>
      </p:sp>
      <p:sp>
        <p:nvSpPr>
          <p:cNvPr id="3" name="Content Placeholder 2"/>
          <p:cNvSpPr>
            <a:spLocks noGrp="1"/>
          </p:cNvSpPr>
          <p:nvPr>
            <p:ph idx="1"/>
          </p:nvPr>
        </p:nvSpPr>
        <p:spPr>
          <a:xfrm>
            <a:off x="955103" y="1591294"/>
            <a:ext cx="8612777" cy="4324114"/>
          </a:xfrm>
        </p:spPr>
        <p:txBody>
          <a:bodyPr>
            <a:normAutofit fontScale="55000" lnSpcReduction="20000"/>
          </a:bodyPr>
          <a:lstStyle/>
          <a:p>
            <a:pPr>
              <a:buFont typeface="Wingdings" panose="05000000000000000000" pitchFamily="2" charset="2"/>
              <a:buChar char="v"/>
            </a:pPr>
            <a:r>
              <a:rPr lang="en-US" sz="3600" dirty="0" smtClean="0"/>
              <a:t>Standards guide the </a:t>
            </a:r>
            <a:r>
              <a:rPr lang="en-US" sz="3600" b="1" dirty="0" smtClean="0"/>
              <a:t>intentional instruction </a:t>
            </a:r>
            <a:r>
              <a:rPr lang="en-US" sz="3600" dirty="0" smtClean="0"/>
              <a:t>of ALL young children in ALL learning settings, including the home. They can be adapted for use with children who have significant global delays or medical complications by looking at developmental level rather than chronological age. </a:t>
            </a:r>
          </a:p>
          <a:p>
            <a:pPr>
              <a:buFont typeface="Wingdings" panose="05000000000000000000" pitchFamily="2" charset="2"/>
              <a:buChar char="v"/>
            </a:pPr>
            <a:endParaRPr lang="en-US" sz="3600" dirty="0"/>
          </a:p>
          <a:p>
            <a:pPr>
              <a:buFont typeface="Wingdings" panose="05000000000000000000" pitchFamily="2" charset="2"/>
              <a:buChar char="v"/>
            </a:pPr>
            <a:r>
              <a:rPr lang="en-US" sz="3600" dirty="0" smtClean="0"/>
              <a:t>Standards inform practitioners and families/caregivers, enhancing the learning principles associated with goals/outcomes. Helps us show families what they are already doing to support their child’s development, and offers new ideas to try within typical routines/activities. </a:t>
            </a:r>
          </a:p>
          <a:p>
            <a:pPr>
              <a:buFont typeface="Wingdings" panose="05000000000000000000" pitchFamily="2" charset="2"/>
              <a:buChar char="v"/>
            </a:pPr>
            <a:endParaRPr lang="en-US" sz="3600" dirty="0" smtClean="0"/>
          </a:p>
          <a:p>
            <a:pPr>
              <a:buFont typeface="Wingdings" panose="05000000000000000000" pitchFamily="2" charset="2"/>
              <a:buChar char="v"/>
            </a:pPr>
            <a:r>
              <a:rPr lang="en-US" sz="3600" dirty="0" smtClean="0"/>
              <a:t>And do you know how YOU are already using the PA Standards for Early Childhood???</a:t>
            </a:r>
            <a:endParaRPr lang="en-US" sz="3600" dirty="0"/>
          </a:p>
        </p:txBody>
      </p:sp>
    </p:spTree>
    <p:extLst>
      <p:ext uri="{BB962C8B-B14F-4D97-AF65-F5344CB8AC3E}">
        <p14:creationId xmlns:p14="http://schemas.microsoft.com/office/powerpoint/2010/main" val="3851664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Introduction to the</a:t>
            </a:r>
            <a:br>
              <a:rPr lang="en-US" dirty="0" smtClean="0"/>
            </a:br>
            <a:r>
              <a:rPr lang="en-US" dirty="0" smtClean="0"/>
              <a:t>PA Standards</a:t>
            </a:r>
            <a:endParaRPr lang="en-US" dirty="0"/>
          </a:p>
        </p:txBody>
      </p:sp>
      <p:pic>
        <p:nvPicPr>
          <p:cNvPr id="3" name="Picture 2" descr="cover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7454">
            <a:off x="8892747" y="3131220"/>
            <a:ext cx="2362200" cy="3200400"/>
          </a:xfrm>
          <a:prstGeom prst="rect">
            <a:avLst/>
          </a:prstGeom>
        </p:spPr>
      </p:pic>
    </p:spTree>
    <p:extLst>
      <p:ext uri="{BB962C8B-B14F-4D97-AF65-F5344CB8AC3E}">
        <p14:creationId xmlns:p14="http://schemas.microsoft.com/office/powerpoint/2010/main" val="170415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Age Groupings</a:t>
            </a:r>
            <a:endParaRPr lang="en-US" sz="5400" dirty="0"/>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v"/>
            </a:pPr>
            <a:r>
              <a:rPr lang="en-US" sz="3200" dirty="0" smtClean="0"/>
              <a:t>Infant</a:t>
            </a:r>
          </a:p>
          <a:p>
            <a:pPr>
              <a:buFont typeface="Wingdings" panose="05000000000000000000" pitchFamily="2" charset="2"/>
              <a:buChar char="v"/>
            </a:pPr>
            <a:r>
              <a:rPr lang="en-US" sz="3200" dirty="0" smtClean="0"/>
              <a:t>Young Toddler</a:t>
            </a:r>
          </a:p>
          <a:p>
            <a:pPr>
              <a:buFont typeface="Wingdings" panose="05000000000000000000" pitchFamily="2" charset="2"/>
              <a:buChar char="v"/>
            </a:pPr>
            <a:r>
              <a:rPr lang="en-US" sz="3200" dirty="0" smtClean="0"/>
              <a:t>Older Toddler</a:t>
            </a:r>
          </a:p>
          <a:p>
            <a:pPr>
              <a:buFont typeface="Wingdings" panose="05000000000000000000" pitchFamily="2" charset="2"/>
              <a:buChar char="v"/>
            </a:pPr>
            <a:r>
              <a:rPr lang="en-US" sz="3200" dirty="0" smtClean="0"/>
              <a:t>Pre-Kindergarten</a:t>
            </a:r>
          </a:p>
          <a:p>
            <a:pPr>
              <a:buFont typeface="Wingdings" panose="05000000000000000000" pitchFamily="2" charset="2"/>
              <a:buChar char="v"/>
            </a:pPr>
            <a:r>
              <a:rPr lang="en-US" sz="3200" dirty="0" smtClean="0"/>
              <a:t>Kindergarten				</a:t>
            </a:r>
            <a:endParaRPr lang="en-US" sz="3200" dirty="0"/>
          </a:p>
        </p:txBody>
      </p:sp>
      <p:sp>
        <p:nvSpPr>
          <p:cNvPr id="4" name="Content Placeholder 3"/>
          <p:cNvSpPr>
            <a:spLocks noGrp="1"/>
          </p:cNvSpPr>
          <p:nvPr>
            <p:ph sz="half" idx="2"/>
          </p:nvPr>
        </p:nvSpPr>
        <p:spPr>
          <a:xfrm>
            <a:off x="4861369" y="2160589"/>
            <a:ext cx="4562030" cy="3880773"/>
          </a:xfrm>
        </p:spPr>
        <p:txBody>
          <a:bodyPr>
            <a:normAutofit/>
          </a:bodyPr>
          <a:lstStyle/>
          <a:p>
            <a:pPr>
              <a:buFont typeface="Wingdings" panose="05000000000000000000" pitchFamily="2" charset="2"/>
              <a:buChar char="v"/>
            </a:pPr>
            <a:r>
              <a:rPr lang="en-US" sz="3200" dirty="0" smtClean="0"/>
              <a:t>Birth-12 months</a:t>
            </a:r>
          </a:p>
          <a:p>
            <a:pPr>
              <a:buFont typeface="Wingdings" panose="05000000000000000000" pitchFamily="2" charset="2"/>
              <a:buChar char="v"/>
            </a:pPr>
            <a:r>
              <a:rPr lang="en-US" sz="3200" dirty="0" smtClean="0"/>
              <a:t>9-27 months</a:t>
            </a:r>
          </a:p>
          <a:p>
            <a:pPr>
              <a:buFont typeface="Wingdings" panose="05000000000000000000" pitchFamily="2" charset="2"/>
              <a:buChar char="v"/>
            </a:pPr>
            <a:r>
              <a:rPr lang="en-US" sz="3200" dirty="0" smtClean="0"/>
              <a:t>24-36 months</a:t>
            </a:r>
          </a:p>
          <a:p>
            <a:pPr>
              <a:buFont typeface="Wingdings" panose="05000000000000000000" pitchFamily="2" charset="2"/>
              <a:buChar char="v"/>
            </a:pPr>
            <a:r>
              <a:rPr lang="en-US" sz="3200" dirty="0" smtClean="0"/>
              <a:t>3-5 years (60months)</a:t>
            </a:r>
          </a:p>
          <a:p>
            <a:pPr>
              <a:buFont typeface="Wingdings" panose="05000000000000000000" pitchFamily="2" charset="2"/>
              <a:buChar char="v"/>
            </a:pPr>
            <a:r>
              <a:rPr lang="en-US" sz="3200" dirty="0" smtClean="0"/>
              <a:t>5 years of age </a:t>
            </a:r>
          </a:p>
          <a:p>
            <a:pPr marL="0" indent="0">
              <a:buNone/>
            </a:pPr>
            <a:r>
              <a:rPr lang="en-US" sz="3200" dirty="0"/>
              <a:t> </a:t>
            </a:r>
            <a:r>
              <a:rPr lang="en-US" sz="3200" dirty="0" smtClean="0"/>
              <a:t>   (by Sept. 1)</a:t>
            </a:r>
          </a:p>
          <a:p>
            <a:pPr>
              <a:buFont typeface="Wingdings" panose="05000000000000000000" pitchFamily="2" charset="2"/>
              <a:buChar char="v"/>
            </a:pPr>
            <a:endParaRPr lang="en-US" sz="3200" dirty="0" smtClean="0"/>
          </a:p>
          <a:p>
            <a:pPr>
              <a:buFont typeface="Wingdings" panose="05000000000000000000" pitchFamily="2" charset="2"/>
              <a:buChar char="v"/>
            </a:pPr>
            <a:endParaRPr lang="en-US" sz="3200" dirty="0"/>
          </a:p>
        </p:txBody>
      </p:sp>
    </p:spTree>
    <p:extLst>
      <p:ext uri="{BB962C8B-B14F-4D97-AF65-F5344CB8AC3E}">
        <p14:creationId xmlns:p14="http://schemas.microsoft.com/office/powerpoint/2010/main" val="2766694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Guiding</a:t>
            </a:r>
            <a:r>
              <a:rPr lang="en-US" dirty="0" smtClean="0"/>
              <a:t> </a:t>
            </a:r>
            <a:r>
              <a:rPr lang="en-US" sz="5400" dirty="0" smtClean="0"/>
              <a:t>Principles</a:t>
            </a:r>
            <a:endParaRPr lang="en-US" sz="5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600" dirty="0" smtClean="0"/>
              <a:t>Define high quality early childhood programs including EI</a:t>
            </a:r>
          </a:p>
          <a:p>
            <a:pPr marL="0" indent="0">
              <a:buNone/>
            </a:pPr>
            <a:endParaRPr lang="en-US" sz="3600" dirty="0" smtClean="0"/>
          </a:p>
          <a:p>
            <a:pPr>
              <a:buFont typeface="Wingdings" panose="05000000000000000000" pitchFamily="2" charset="2"/>
              <a:buChar char="v"/>
            </a:pPr>
            <a:r>
              <a:rPr lang="en-US" sz="3600" dirty="0" smtClean="0"/>
              <a:t>Emphasize what Pennsylvania feels are the essential elements that support high quality services</a:t>
            </a:r>
            <a:endParaRPr lang="en-US" sz="3600" dirty="0"/>
          </a:p>
        </p:txBody>
      </p:sp>
      <p:sp>
        <p:nvSpPr>
          <p:cNvPr id="5" name="TextBox 4"/>
          <p:cNvSpPr txBox="1"/>
          <p:nvPr/>
        </p:nvSpPr>
        <p:spPr>
          <a:xfrm>
            <a:off x="4502631" y="1626922"/>
            <a:ext cx="1105967" cy="369332"/>
          </a:xfrm>
          <a:prstGeom prst="rect">
            <a:avLst/>
          </a:prstGeom>
          <a:noFill/>
        </p:spPr>
        <p:txBody>
          <a:bodyPr wrap="none" rtlCol="0">
            <a:spAutoFit/>
          </a:bodyPr>
          <a:lstStyle/>
          <a:p>
            <a:r>
              <a:rPr lang="en-US" dirty="0" smtClean="0"/>
              <a:t> (page 8)</a:t>
            </a:r>
            <a:endParaRPr lang="en-US" dirty="0"/>
          </a:p>
        </p:txBody>
      </p:sp>
    </p:spTree>
    <p:extLst>
      <p:ext uri="{BB962C8B-B14F-4D97-AF65-F5344CB8AC3E}">
        <p14:creationId xmlns:p14="http://schemas.microsoft.com/office/powerpoint/2010/main" val="510960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525</TotalTime>
  <Words>1187</Words>
  <Application>Microsoft Office PowerPoint</Application>
  <PresentationFormat>Widescreen</PresentationFormat>
  <Paragraphs>109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Trebuchet MS</vt:lpstr>
      <vt:lpstr>Wingdings</vt:lpstr>
      <vt:lpstr>Wingdings 3</vt:lpstr>
      <vt:lpstr>Facet</vt:lpstr>
      <vt:lpstr>Linking Standards, IFSPs and Service Delivery </vt:lpstr>
      <vt:lpstr>How did we get here??</vt:lpstr>
      <vt:lpstr>Training Objectives = AWARENESS!!</vt:lpstr>
      <vt:lpstr>Standards are …</vt:lpstr>
      <vt:lpstr>Standards are NOT …</vt:lpstr>
      <vt:lpstr>Why Standards?</vt:lpstr>
      <vt:lpstr>Introduction to the PA Standards</vt:lpstr>
      <vt:lpstr>Age Groupings</vt:lpstr>
      <vt:lpstr>Guiding Principles</vt:lpstr>
      <vt:lpstr>PowerPoint Presentation</vt:lpstr>
      <vt:lpstr>Organization Of  PA Standards</vt:lpstr>
      <vt:lpstr>9 Key Learning Areas</vt:lpstr>
      <vt:lpstr>Title Page </vt:lpstr>
      <vt:lpstr>Organization of  Key Learning Areas</vt:lpstr>
      <vt:lpstr>Organization (cont.)</vt:lpstr>
      <vt:lpstr>PowerPoint Presentation</vt:lpstr>
      <vt:lpstr>Glossary</vt:lpstr>
      <vt:lpstr>Resources</vt:lpstr>
      <vt:lpstr>Challenge and Opportunity</vt:lpstr>
      <vt:lpstr>Process of Introducing the Standards in EI</vt:lpstr>
      <vt:lpstr>Activity from Learning is Everywhere</vt:lpstr>
      <vt:lpstr>How the Activity Ties in with the IFSP and the PA Standard</vt:lpstr>
      <vt:lpstr>Documentation</vt:lpstr>
      <vt:lpstr>PowerPoint Presentation</vt:lpstr>
      <vt:lpstr>Additional Resources</vt:lpstr>
      <vt:lpstr>One Size Does Not Fit All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Standards, IFSPs and Service Delivery</dc:title>
  <dc:creator>jwilson</dc:creator>
  <cp:lastModifiedBy>Gundrum, Cheryl</cp:lastModifiedBy>
  <cp:revision>91</cp:revision>
  <dcterms:created xsi:type="dcterms:W3CDTF">2015-10-11T20:45:02Z</dcterms:created>
  <dcterms:modified xsi:type="dcterms:W3CDTF">2017-11-01T16:28:01Z</dcterms:modified>
</cp:coreProperties>
</file>